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355" r:id="rId4"/>
    <p:sldId id="356" r:id="rId5"/>
    <p:sldId id="3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8E4-29C7-484E-ACA0-0B1E0600E4D1}" type="datetimeFigureOut">
              <a:rPr lang="en-CA" smtClean="0"/>
              <a:t>2020-03-23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4412-7E87-453D-9238-BB20F7113F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770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8E4-29C7-484E-ACA0-0B1E0600E4D1}" type="datetimeFigureOut">
              <a:rPr lang="en-CA" smtClean="0"/>
              <a:t>2020-03-23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4412-7E87-453D-9238-BB20F7113F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367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17878E4-29C7-484E-ACA0-0B1E0600E4D1}" type="datetimeFigureOut">
              <a:rPr lang="en-CA" smtClean="0"/>
              <a:t>2020-03-23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73C14412-7E87-453D-9238-BB20F7113F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566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8E4-29C7-484E-ACA0-0B1E0600E4D1}" type="datetimeFigureOut">
              <a:rPr lang="en-CA" smtClean="0"/>
              <a:t>2020-03-23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4412-7E87-453D-9238-BB20F7113F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382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7878E4-29C7-484E-ACA0-0B1E0600E4D1}" type="datetimeFigureOut">
              <a:rPr lang="en-CA" smtClean="0"/>
              <a:t>2020-03-23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C14412-7E87-453D-9238-BB20F7113F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902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8E4-29C7-484E-ACA0-0B1E0600E4D1}" type="datetimeFigureOut">
              <a:rPr lang="en-CA" smtClean="0"/>
              <a:t>2020-03-23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4412-7E87-453D-9238-BB20F7113F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166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8E4-29C7-484E-ACA0-0B1E0600E4D1}" type="datetimeFigureOut">
              <a:rPr lang="en-CA" smtClean="0"/>
              <a:t>2020-03-23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4412-7E87-453D-9238-BB20F7113F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430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8E4-29C7-484E-ACA0-0B1E0600E4D1}" type="datetimeFigureOut">
              <a:rPr lang="en-CA" smtClean="0"/>
              <a:t>2020-03-23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4412-7E87-453D-9238-BB20F7113F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112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8E4-29C7-484E-ACA0-0B1E0600E4D1}" type="datetimeFigureOut">
              <a:rPr lang="en-CA" smtClean="0"/>
              <a:t>2020-03-23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4412-7E87-453D-9238-BB20F7113F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286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8E4-29C7-484E-ACA0-0B1E0600E4D1}" type="datetimeFigureOut">
              <a:rPr lang="en-CA" smtClean="0"/>
              <a:t>2020-03-23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4412-7E87-453D-9238-BB20F7113F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462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78E4-29C7-484E-ACA0-0B1E0600E4D1}" type="datetimeFigureOut">
              <a:rPr lang="en-CA" smtClean="0"/>
              <a:t>2020-03-23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4412-7E87-453D-9238-BB20F7113F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786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17878E4-29C7-484E-ACA0-0B1E0600E4D1}" type="datetimeFigureOut">
              <a:rPr lang="en-CA" smtClean="0"/>
              <a:t>2020-03-23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3C14412-7E87-453D-9238-BB20F7113F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83773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F685D-2555-4982-89C5-9F45AAFA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L.O: To understand how to translate a shape               24.03.2020 / XXIV. III. MMXX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0265E2-FCF3-4FC2-9F30-C6F310260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"Translation" simply means moving ... without rotating, resizing or anything else, just moving. </a:t>
            </a:r>
          </a:p>
          <a:p>
            <a:r>
              <a:rPr lang="en-US" sz="2800" dirty="0"/>
              <a:t>To Translate a shape: Every point of the shape must move the same distance and in the same direction.</a:t>
            </a:r>
            <a:endParaRPr lang="en-CA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0962F2-0324-4415-9872-B6DF7878FDA8}"/>
              </a:ext>
            </a:extLst>
          </p:cNvPr>
          <p:cNvSpPr txBox="1"/>
          <p:nvPr/>
        </p:nvSpPr>
        <p:spPr>
          <a:xfrm>
            <a:off x="4784035" y="4114800"/>
            <a:ext cx="665259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The blue rectangle was translated on the grid. Count how many spaces the rectangle moved. Start at A and move to A’. </a:t>
            </a:r>
            <a:r>
              <a:rPr lang="en-CA" sz="2000" dirty="0"/>
              <a:t>If you need to check your work, count again from B to B’.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0A188E-8E88-4EA0-B984-31026185B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660" y="3858643"/>
            <a:ext cx="3034748" cy="29993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6D33F03-DF97-42FE-8D25-4419B22E31BA}"/>
              </a:ext>
            </a:extLst>
          </p:cNvPr>
          <p:cNvSpPr txBox="1"/>
          <p:nvPr/>
        </p:nvSpPr>
        <p:spPr>
          <a:xfrm>
            <a:off x="4784035" y="5983962"/>
            <a:ext cx="4161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The shape translated 6 Right, 5 down</a:t>
            </a:r>
          </a:p>
        </p:txBody>
      </p:sp>
    </p:spTree>
    <p:extLst>
      <p:ext uri="{BB962C8B-B14F-4D97-AF65-F5344CB8AC3E}">
        <p14:creationId xmlns:p14="http://schemas.microsoft.com/office/powerpoint/2010/main" val="172471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80956-51C4-48F2-947C-F1068D0A7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D4FA6-27BF-4EF8-B449-8521B4BBD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318F87-0D2F-4C4A-AB85-09FF60CDF8A5}"/>
              </a:ext>
            </a:extLst>
          </p:cNvPr>
          <p:cNvSpPr/>
          <p:nvPr/>
        </p:nvSpPr>
        <p:spPr>
          <a:xfrm>
            <a:off x="0" y="132522"/>
            <a:ext cx="12192000" cy="6564803"/>
          </a:xfrm>
          <a:prstGeom prst="rect">
            <a:avLst/>
          </a:prstGeom>
          <a:solidFill>
            <a:schemeClr val="bg2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translation from shape A to shape B.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AC48953-60E2-40B1-B4F3-4C9CF32816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325543"/>
              </p:ext>
            </p:extLst>
          </p:nvPr>
        </p:nvGraphicFramePr>
        <p:xfrm>
          <a:off x="1435989" y="1828073"/>
          <a:ext cx="4333383" cy="43348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487">
                  <a:extLst>
                    <a:ext uri="{9D8B030D-6E8A-4147-A177-3AD203B41FA5}">
                      <a16:colId xmlns:a16="http://schemas.microsoft.com/office/drawing/2014/main" val="3856697142"/>
                    </a:ext>
                  </a:extLst>
                </a:gridCol>
                <a:gridCol w="481487">
                  <a:extLst>
                    <a:ext uri="{9D8B030D-6E8A-4147-A177-3AD203B41FA5}">
                      <a16:colId xmlns:a16="http://schemas.microsoft.com/office/drawing/2014/main" val="3071758284"/>
                    </a:ext>
                  </a:extLst>
                </a:gridCol>
                <a:gridCol w="481487">
                  <a:extLst>
                    <a:ext uri="{9D8B030D-6E8A-4147-A177-3AD203B41FA5}">
                      <a16:colId xmlns:a16="http://schemas.microsoft.com/office/drawing/2014/main" val="2106702472"/>
                    </a:ext>
                  </a:extLst>
                </a:gridCol>
                <a:gridCol w="481487">
                  <a:extLst>
                    <a:ext uri="{9D8B030D-6E8A-4147-A177-3AD203B41FA5}">
                      <a16:colId xmlns:a16="http://schemas.microsoft.com/office/drawing/2014/main" val="2049316321"/>
                    </a:ext>
                  </a:extLst>
                </a:gridCol>
                <a:gridCol w="481487">
                  <a:extLst>
                    <a:ext uri="{9D8B030D-6E8A-4147-A177-3AD203B41FA5}">
                      <a16:colId xmlns:a16="http://schemas.microsoft.com/office/drawing/2014/main" val="3206148210"/>
                    </a:ext>
                  </a:extLst>
                </a:gridCol>
                <a:gridCol w="481487">
                  <a:extLst>
                    <a:ext uri="{9D8B030D-6E8A-4147-A177-3AD203B41FA5}">
                      <a16:colId xmlns:a16="http://schemas.microsoft.com/office/drawing/2014/main" val="3613010466"/>
                    </a:ext>
                  </a:extLst>
                </a:gridCol>
                <a:gridCol w="481487">
                  <a:extLst>
                    <a:ext uri="{9D8B030D-6E8A-4147-A177-3AD203B41FA5}">
                      <a16:colId xmlns:a16="http://schemas.microsoft.com/office/drawing/2014/main" val="387489292"/>
                    </a:ext>
                  </a:extLst>
                </a:gridCol>
                <a:gridCol w="481487">
                  <a:extLst>
                    <a:ext uri="{9D8B030D-6E8A-4147-A177-3AD203B41FA5}">
                      <a16:colId xmlns:a16="http://schemas.microsoft.com/office/drawing/2014/main" val="557246184"/>
                    </a:ext>
                  </a:extLst>
                </a:gridCol>
                <a:gridCol w="481487">
                  <a:extLst>
                    <a:ext uri="{9D8B030D-6E8A-4147-A177-3AD203B41FA5}">
                      <a16:colId xmlns:a16="http://schemas.microsoft.com/office/drawing/2014/main" val="245959853"/>
                    </a:ext>
                  </a:extLst>
                </a:gridCol>
              </a:tblGrid>
              <a:tr h="481645">
                <a:tc>
                  <a:txBody>
                    <a:bodyPr/>
                    <a:lstStyle/>
                    <a:p>
                      <a:pPr algn="ctr"/>
                      <a:endParaRPr lang="en-GB" sz="2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080573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644019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872282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735450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219410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897884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612874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721536"/>
                  </a:ext>
                </a:extLst>
              </a:tr>
              <a:tr h="481645"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394443"/>
                  </a:ext>
                </a:extLst>
              </a:tr>
            </a:tbl>
          </a:graphicData>
        </a:graphic>
      </p:graphicFrame>
      <p:sp>
        <p:nvSpPr>
          <p:cNvPr id="7" name="Diamond 6">
            <a:extLst>
              <a:ext uri="{FF2B5EF4-FFF2-40B4-BE49-F238E27FC236}">
                <a16:creationId xmlns:a16="http://schemas.microsoft.com/office/drawing/2014/main" id="{0F2F0343-49B2-4D5F-91CE-B783CB063B00}"/>
              </a:ext>
            </a:extLst>
          </p:cNvPr>
          <p:cNvSpPr/>
          <p:nvPr/>
        </p:nvSpPr>
        <p:spPr>
          <a:xfrm>
            <a:off x="1920543" y="3288934"/>
            <a:ext cx="961599" cy="937017"/>
          </a:xfrm>
          <a:prstGeom prst="diamond">
            <a:avLst/>
          </a:prstGeom>
          <a:solidFill>
            <a:srgbClr val="6699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</a:t>
            </a: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29965FEC-F217-416A-A016-613A407AC9DD}"/>
              </a:ext>
            </a:extLst>
          </p:cNvPr>
          <p:cNvSpPr txBox="1"/>
          <p:nvPr/>
        </p:nvSpPr>
        <p:spPr>
          <a:xfrm>
            <a:off x="548230" y="7056320"/>
            <a:ext cx="127532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2018</a:t>
            </a:r>
          </a:p>
        </p:txBody>
      </p:sp>
      <p:sp>
        <p:nvSpPr>
          <p:cNvPr id="10" name="Diamond 9">
            <a:extLst>
              <a:ext uri="{FF2B5EF4-FFF2-40B4-BE49-F238E27FC236}">
                <a16:creationId xmlns:a16="http://schemas.microsoft.com/office/drawing/2014/main" id="{C78C18ED-6B80-4B06-8FD1-6F0BABCB1217}"/>
              </a:ext>
            </a:extLst>
          </p:cNvPr>
          <p:cNvSpPr/>
          <p:nvPr/>
        </p:nvSpPr>
        <p:spPr>
          <a:xfrm>
            <a:off x="4327193" y="4248176"/>
            <a:ext cx="961599" cy="937017"/>
          </a:xfrm>
          <a:prstGeom prst="diamond">
            <a:avLst/>
          </a:prstGeom>
          <a:solidFill>
            <a:srgbClr val="6699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5344933-ABF2-4242-B6FA-405C3AA5F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373720"/>
              </p:ext>
            </p:extLst>
          </p:nvPr>
        </p:nvGraphicFramePr>
        <p:xfrm>
          <a:off x="6125573" y="3369444"/>
          <a:ext cx="2884486" cy="12520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3833">
                  <a:extLst>
                    <a:ext uri="{9D8B030D-6E8A-4147-A177-3AD203B41FA5}">
                      <a16:colId xmlns:a16="http://schemas.microsoft.com/office/drawing/2014/main" val="933375882"/>
                    </a:ext>
                  </a:extLst>
                </a:gridCol>
                <a:gridCol w="2420653">
                  <a:extLst>
                    <a:ext uri="{9D8B030D-6E8A-4147-A177-3AD203B41FA5}">
                      <a16:colId xmlns:a16="http://schemas.microsoft.com/office/drawing/2014/main" val="2764490328"/>
                    </a:ext>
                  </a:extLst>
                </a:gridCol>
              </a:tblGrid>
              <a:tr h="500825">
                <a:tc>
                  <a:txBody>
                    <a:bodyPr/>
                    <a:lstStyle/>
                    <a:p>
                      <a:endParaRPr lang="en-GB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3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5 right, 3 down</a:t>
                      </a:r>
                      <a:endParaRPr lang="en-GB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8274042"/>
                  </a:ext>
                </a:extLst>
              </a:tr>
              <a:tr h="250413">
                <a:tc>
                  <a:txBody>
                    <a:bodyPr/>
                    <a:lstStyle/>
                    <a:p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9595912"/>
                  </a:ext>
                </a:extLst>
              </a:tr>
              <a:tr h="500825">
                <a:tc>
                  <a:txBody>
                    <a:bodyPr/>
                    <a:lstStyle/>
                    <a:p>
                      <a:endParaRPr lang="en-GB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5 right, 2 down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9384404"/>
                  </a:ext>
                </a:extLst>
              </a:tr>
            </a:tbl>
          </a:graphicData>
        </a:graphic>
      </p:graphicFrame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D9207023-3AA7-4B03-8D3F-D24A20824226}"/>
              </a:ext>
            </a:extLst>
          </p:cNvPr>
          <p:cNvSpPr/>
          <p:nvPr/>
        </p:nvSpPr>
        <p:spPr>
          <a:xfrm>
            <a:off x="6094959" y="4114800"/>
            <a:ext cx="527018" cy="3955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E2CDB0-4867-478B-A0F0-A3C51B609F80}"/>
              </a:ext>
            </a:extLst>
          </p:cNvPr>
          <p:cNvSpPr txBox="1"/>
          <p:nvPr/>
        </p:nvSpPr>
        <p:spPr>
          <a:xfrm>
            <a:off x="6621977" y="1179443"/>
            <a:ext cx="5145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Remember: if you start at the top corner of shape A you must translate to the top corner of shape B</a:t>
            </a:r>
          </a:p>
        </p:txBody>
      </p:sp>
    </p:spTree>
    <p:extLst>
      <p:ext uri="{BB962C8B-B14F-4D97-AF65-F5344CB8AC3E}">
        <p14:creationId xmlns:p14="http://schemas.microsoft.com/office/powerpoint/2010/main" val="408759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2">
              <a:lumMod val="40000"/>
              <a:lumOff val="60000"/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Starting from shape A each time, circle the translation that has not been completed.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Complete the missing translation.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8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7E5F091-B701-4157-BC8E-3D8023C1C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3118"/>
              </p:ext>
            </p:extLst>
          </p:nvPr>
        </p:nvGraphicFramePr>
        <p:xfrm>
          <a:off x="2441743" y="1823256"/>
          <a:ext cx="3774789" cy="3363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421">
                  <a:extLst>
                    <a:ext uri="{9D8B030D-6E8A-4147-A177-3AD203B41FA5}">
                      <a16:colId xmlns:a16="http://schemas.microsoft.com/office/drawing/2014/main" val="3856697142"/>
                    </a:ext>
                  </a:extLst>
                </a:gridCol>
                <a:gridCol w="419421">
                  <a:extLst>
                    <a:ext uri="{9D8B030D-6E8A-4147-A177-3AD203B41FA5}">
                      <a16:colId xmlns:a16="http://schemas.microsoft.com/office/drawing/2014/main" val="3071758284"/>
                    </a:ext>
                  </a:extLst>
                </a:gridCol>
                <a:gridCol w="419421">
                  <a:extLst>
                    <a:ext uri="{9D8B030D-6E8A-4147-A177-3AD203B41FA5}">
                      <a16:colId xmlns:a16="http://schemas.microsoft.com/office/drawing/2014/main" val="2106702472"/>
                    </a:ext>
                  </a:extLst>
                </a:gridCol>
                <a:gridCol w="419421">
                  <a:extLst>
                    <a:ext uri="{9D8B030D-6E8A-4147-A177-3AD203B41FA5}">
                      <a16:colId xmlns:a16="http://schemas.microsoft.com/office/drawing/2014/main" val="2049316321"/>
                    </a:ext>
                  </a:extLst>
                </a:gridCol>
                <a:gridCol w="419421">
                  <a:extLst>
                    <a:ext uri="{9D8B030D-6E8A-4147-A177-3AD203B41FA5}">
                      <a16:colId xmlns:a16="http://schemas.microsoft.com/office/drawing/2014/main" val="3206148210"/>
                    </a:ext>
                  </a:extLst>
                </a:gridCol>
                <a:gridCol w="419421">
                  <a:extLst>
                    <a:ext uri="{9D8B030D-6E8A-4147-A177-3AD203B41FA5}">
                      <a16:colId xmlns:a16="http://schemas.microsoft.com/office/drawing/2014/main" val="3613010466"/>
                    </a:ext>
                  </a:extLst>
                </a:gridCol>
                <a:gridCol w="419421">
                  <a:extLst>
                    <a:ext uri="{9D8B030D-6E8A-4147-A177-3AD203B41FA5}">
                      <a16:colId xmlns:a16="http://schemas.microsoft.com/office/drawing/2014/main" val="387489292"/>
                    </a:ext>
                  </a:extLst>
                </a:gridCol>
                <a:gridCol w="426762">
                  <a:extLst>
                    <a:ext uri="{9D8B030D-6E8A-4147-A177-3AD203B41FA5}">
                      <a16:colId xmlns:a16="http://schemas.microsoft.com/office/drawing/2014/main" val="557246184"/>
                    </a:ext>
                  </a:extLst>
                </a:gridCol>
                <a:gridCol w="412080">
                  <a:extLst>
                    <a:ext uri="{9D8B030D-6E8A-4147-A177-3AD203B41FA5}">
                      <a16:colId xmlns:a16="http://schemas.microsoft.com/office/drawing/2014/main" val="245959853"/>
                    </a:ext>
                  </a:extLst>
                </a:gridCol>
              </a:tblGrid>
              <a:tr h="419558"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080573"/>
                  </a:ext>
                </a:extLst>
              </a:tr>
              <a:tr h="419558"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endParaRPr lang="en-GB" sz="2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644019"/>
                  </a:ext>
                </a:extLst>
              </a:tr>
              <a:tr h="419558"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872282"/>
                  </a:ext>
                </a:extLst>
              </a:tr>
              <a:tr h="419558"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735450"/>
                  </a:ext>
                </a:extLst>
              </a:tr>
              <a:tr h="419558"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219410"/>
                  </a:ext>
                </a:extLst>
              </a:tr>
              <a:tr h="419558"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897884"/>
                  </a:ext>
                </a:extLst>
              </a:tr>
              <a:tr h="419558"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612874"/>
                  </a:ext>
                </a:extLst>
              </a:tr>
              <a:tr h="419558"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721536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C8B462FE-E5CA-4291-B001-8FD38FFBA214}"/>
              </a:ext>
            </a:extLst>
          </p:cNvPr>
          <p:cNvGrpSpPr/>
          <p:nvPr/>
        </p:nvGrpSpPr>
        <p:grpSpPr>
          <a:xfrm>
            <a:off x="7357100" y="2488070"/>
            <a:ext cx="2299035" cy="1881860"/>
            <a:chOff x="2144640" y="4250014"/>
            <a:chExt cx="1166186" cy="954574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D2B7FEC3-9166-4989-AACC-2A31E113C6B5}"/>
                </a:ext>
              </a:extLst>
            </p:cNvPr>
            <p:cNvSpPr/>
            <p:nvPr/>
          </p:nvSpPr>
          <p:spPr>
            <a:xfrm>
              <a:off x="2144640" y="4250014"/>
              <a:ext cx="1166186" cy="23249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3 right, 2 down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308D4C02-CBFE-499D-A9E2-2DEDD7567043}"/>
                </a:ext>
              </a:extLst>
            </p:cNvPr>
            <p:cNvSpPr/>
            <p:nvPr/>
          </p:nvSpPr>
          <p:spPr>
            <a:xfrm>
              <a:off x="2144640" y="4611053"/>
              <a:ext cx="1166186" cy="23249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 right, 5 down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FCB6DEEA-048F-4BA5-B6BD-3BC60FEC7349}"/>
                </a:ext>
              </a:extLst>
            </p:cNvPr>
            <p:cNvSpPr/>
            <p:nvPr/>
          </p:nvSpPr>
          <p:spPr>
            <a:xfrm>
              <a:off x="2144640" y="4972092"/>
              <a:ext cx="1166186" cy="23249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5 right, 5 down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B0C14AF-FA22-4516-9ED6-F831AE4A334A}"/>
              </a:ext>
            </a:extLst>
          </p:cNvPr>
          <p:cNvSpPr txBox="1"/>
          <p:nvPr/>
        </p:nvSpPr>
        <p:spPr>
          <a:xfrm>
            <a:off x="5380383" y="4267200"/>
            <a:ext cx="424069" cy="45834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853FA482-2A58-42E5-B0EC-3E4F31430656}"/>
              </a:ext>
            </a:extLst>
          </p:cNvPr>
          <p:cNvSpPr/>
          <p:nvPr/>
        </p:nvSpPr>
        <p:spPr>
          <a:xfrm>
            <a:off x="6945020" y="3800086"/>
            <a:ext cx="530087" cy="56984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3B1EA-D1BC-4F3E-BD3F-815822DF2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6FAED9-088F-46A8-B431-21A8223A9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35"/>
          <a:stretch/>
        </p:blipFill>
        <p:spPr>
          <a:xfrm>
            <a:off x="5226906" y="43690"/>
            <a:ext cx="6965094" cy="3256588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D84F38A-DACE-4BDC-B131-0C01BC09A0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50694" y="2006337"/>
            <a:ext cx="6238897" cy="284532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FF43BEA-4C36-4F94-A6BB-2A7F3DF8C4AF}"/>
              </a:ext>
            </a:extLst>
          </p:cNvPr>
          <p:cNvSpPr txBox="1"/>
          <p:nvPr/>
        </p:nvSpPr>
        <p:spPr>
          <a:xfrm>
            <a:off x="315278" y="284176"/>
            <a:ext cx="370662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2">
                    <a:lumMod val="50000"/>
                  </a:schemeClr>
                </a:solidFill>
              </a:rPr>
              <a:t>Answer the following questions: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3C8105-2CFA-4ED5-8AF8-60DD97D705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423" y="3608837"/>
            <a:ext cx="7990114" cy="320547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E5D5997-3176-4E50-8B5F-E7F903C1333B}"/>
              </a:ext>
            </a:extLst>
          </p:cNvPr>
          <p:cNvSpPr txBox="1"/>
          <p:nvPr/>
        </p:nvSpPr>
        <p:spPr>
          <a:xfrm>
            <a:off x="715617" y="4851663"/>
            <a:ext cx="39491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Answers (from top to bottom): </a:t>
            </a:r>
          </a:p>
          <a:p>
            <a:pPr marL="342900" indent="-342900">
              <a:buAutoNum type="arabicPeriod"/>
            </a:pPr>
            <a:r>
              <a:rPr lang="en-CA" dirty="0"/>
              <a:t>Shape 3</a:t>
            </a:r>
          </a:p>
          <a:p>
            <a:pPr marL="342900" indent="-342900">
              <a:buAutoNum type="arabicPeriod"/>
            </a:pPr>
            <a:r>
              <a:rPr lang="en-CA" dirty="0"/>
              <a:t>Shape 1</a:t>
            </a:r>
          </a:p>
          <a:p>
            <a:pPr marL="342900" indent="-342900">
              <a:buAutoNum type="arabicPeriod"/>
            </a:pPr>
            <a:r>
              <a:rPr lang="en-US" dirty="0"/>
              <a:t>If Shape C translates 6 right and 4 up instead, it will not arrive at the same position as square 1, so Maeve is incorrect.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277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B551D-717C-44A2-B1B9-C8C8399D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Daily Maths Challenge: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8F7C0-1BB5-409E-A8AE-13F5D1E23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7583" y="2011680"/>
            <a:ext cx="2281444" cy="2016981"/>
          </a:xfrm>
        </p:spPr>
        <p:txBody>
          <a:bodyPr/>
          <a:lstStyle/>
          <a:p>
            <a:r>
              <a:rPr lang="en-CA" dirty="0"/>
              <a:t>There are many possible answers to this question. How many can you find? 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85591C-01FA-4DDD-8BB8-4FBD65F20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973" y="2011680"/>
            <a:ext cx="9201150" cy="3905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3594B31-DE10-43BF-B513-F17867D7FEED}"/>
              </a:ext>
            </a:extLst>
          </p:cNvPr>
          <p:cNvSpPr txBox="1"/>
          <p:nvPr/>
        </p:nvSpPr>
        <p:spPr>
          <a:xfrm>
            <a:off x="9660835" y="4439478"/>
            <a:ext cx="22681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Possible answer: </a:t>
            </a:r>
            <a:r>
              <a:rPr lang="en-US" sz="2000" dirty="0"/>
              <a:t>Shape 4 is the odd one out because when its</a:t>
            </a:r>
          </a:p>
          <a:p>
            <a:r>
              <a:rPr lang="en-US" sz="2000" dirty="0"/>
              <a:t>total movement is added together, it does not equal 6.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773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65</TotalTime>
  <Words>281</Words>
  <Application>Microsoft Office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Century Gothic</vt:lpstr>
      <vt:lpstr>Corbel</vt:lpstr>
      <vt:lpstr>SassoonCRInfantMedium</vt:lpstr>
      <vt:lpstr>Wingdings</vt:lpstr>
      <vt:lpstr>Banded</vt:lpstr>
      <vt:lpstr>L.O: To understand how to translate a shape               24.03.2020 / XXIV. III. MMXX</vt:lpstr>
      <vt:lpstr>PowerPoint Presentation</vt:lpstr>
      <vt:lpstr>PowerPoint Presentation</vt:lpstr>
      <vt:lpstr>PowerPoint Presentation</vt:lpstr>
      <vt:lpstr>Daily Maths Challenge: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L.O: To understand how to translate a shape</dc:title>
  <dc:creator>kelly craig</dc:creator>
  <cp:lastModifiedBy>zach</cp:lastModifiedBy>
  <cp:revision>5</cp:revision>
  <dcterms:created xsi:type="dcterms:W3CDTF">2020-03-21T21:35:02Z</dcterms:created>
  <dcterms:modified xsi:type="dcterms:W3CDTF">2020-03-23T17:53:44Z</dcterms:modified>
</cp:coreProperties>
</file>