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71" r:id="rId3"/>
    <p:sldId id="259" r:id="rId4"/>
    <p:sldId id="267" r:id="rId5"/>
    <p:sldId id="26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44" autoAdjust="0"/>
    <p:restoredTop sz="85636" autoAdjust="0"/>
  </p:normalViewPr>
  <p:slideViewPr>
    <p:cSldViewPr snapToGrid="0">
      <p:cViewPr varScale="1">
        <p:scale>
          <a:sx n="63" d="100"/>
          <a:sy n="63" d="100"/>
        </p:scale>
        <p:origin x="101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EDC1D0-0667-461A-8154-0835B2D32777}" type="datetimeFigureOut">
              <a:rPr lang="en-GB" smtClean="0"/>
              <a:t>26/03/2020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DC8902-9E00-486B-8BDC-FCD78F92A5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75829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u="none" dirty="0" smtClean="0">
                <a:latin typeface="Comic Sans MS" panose="030F0702030302020204" pitchFamily="66" charset="0"/>
              </a:rPr>
              <a:t>This activity is similar to yesterdays but requires the child to</a:t>
            </a:r>
            <a:r>
              <a:rPr lang="en-GB" sz="1200" i="1" u="none" dirty="0" smtClean="0">
                <a:latin typeface="Comic Sans MS" panose="030F0702030302020204" pitchFamily="66" charset="0"/>
              </a:rPr>
              <a:t> order </a:t>
            </a:r>
            <a:r>
              <a:rPr lang="en-GB" sz="1200" u="none" dirty="0" smtClean="0">
                <a:latin typeface="Comic Sans MS" panose="030F0702030302020204" pitchFamily="66" charset="0"/>
              </a:rPr>
              <a:t>containers by capacity</a:t>
            </a:r>
            <a:r>
              <a:rPr lang="en-GB" sz="1200" u="none" baseline="0" dirty="0" smtClean="0">
                <a:latin typeface="Comic Sans MS" panose="030F0702030302020204" pitchFamily="66" charset="0"/>
              </a:rPr>
              <a:t>.</a:t>
            </a:r>
            <a:endParaRPr lang="en-GB" sz="1200" u="none" dirty="0" smtClean="0">
              <a:latin typeface="Comic Sans MS" panose="030F0702030302020204" pitchFamily="66" charset="0"/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DC8902-9E00-486B-8BDC-FCD78F92A5F9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85313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b="0" i="0" u="none" strike="noStrike" kern="1200" baseline="0" dirty="0" smtClean="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rPr>
              <a:t>Capacity refers to the total amount </a:t>
            </a:r>
            <a:r>
              <a:rPr lang="en-GB" sz="1200" b="0" i="0" kern="1200" dirty="0" smtClean="0"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+mn-ea"/>
                <a:cs typeface="+mn-cs"/>
              </a:rPr>
              <a:t>capacity is the total amount of fluid that can be contained in a container and the word we use when we are measuring liquids.  Volume is how much space is taken up by the fluid in the container which may</a:t>
            </a:r>
            <a:r>
              <a:rPr lang="en-GB" sz="1200" b="0" i="0" kern="1200" baseline="0" dirty="0" smtClean="0"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+mn-ea"/>
                <a:cs typeface="+mn-cs"/>
              </a:rPr>
              <a:t> not be completely full.</a:t>
            </a:r>
            <a:endParaRPr lang="en-GB" b="0" dirty="0">
              <a:latin typeface="Comic Sans MS" panose="030F0702030302020204" pitchFamily="66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DC8902-9E00-486B-8BDC-FCD78F92A5F9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63229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DC8902-9E00-486B-8BDC-FCD78F92A5F9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94524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GB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 disagree. Jan has filled three glasses exactly but there is still juice left so she could have filled more than 3.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DC8902-9E00-486B-8BDC-FCD78F92A5F9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86381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F36B1-F6E6-4406-9448-223AEE090397}" type="datetimeFigureOut">
              <a:rPr lang="en-GB" smtClean="0"/>
              <a:t>26/03/2020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5BEE7-2D11-4B13-9C1F-A801F28818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43470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F36B1-F6E6-4406-9448-223AEE090397}" type="datetimeFigureOut">
              <a:rPr lang="en-GB" smtClean="0"/>
              <a:t>26/03/2020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5BEE7-2D11-4B13-9C1F-A801F28818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86835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F36B1-F6E6-4406-9448-223AEE090397}" type="datetimeFigureOut">
              <a:rPr lang="en-GB" smtClean="0"/>
              <a:t>26/03/2020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5BEE7-2D11-4B13-9C1F-A801F28818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8003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F36B1-F6E6-4406-9448-223AEE090397}" type="datetimeFigureOut">
              <a:rPr lang="en-GB" smtClean="0"/>
              <a:t>26/03/2020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5BEE7-2D11-4B13-9C1F-A801F28818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91318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F36B1-F6E6-4406-9448-223AEE090397}" type="datetimeFigureOut">
              <a:rPr lang="en-GB" smtClean="0"/>
              <a:t>26/03/2020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5BEE7-2D11-4B13-9C1F-A801F28818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72161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F36B1-F6E6-4406-9448-223AEE090397}" type="datetimeFigureOut">
              <a:rPr lang="en-GB" smtClean="0"/>
              <a:t>26/03/2020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5BEE7-2D11-4B13-9C1F-A801F28818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8131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F36B1-F6E6-4406-9448-223AEE090397}" type="datetimeFigureOut">
              <a:rPr lang="en-GB" smtClean="0"/>
              <a:t>26/03/2020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5BEE7-2D11-4B13-9C1F-A801F28818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47850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F36B1-F6E6-4406-9448-223AEE090397}" type="datetimeFigureOut">
              <a:rPr lang="en-GB" smtClean="0"/>
              <a:t>26/03/2020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5BEE7-2D11-4B13-9C1F-A801F28818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83807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F36B1-F6E6-4406-9448-223AEE090397}" type="datetimeFigureOut">
              <a:rPr lang="en-GB" smtClean="0"/>
              <a:t>26/03/2020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5BEE7-2D11-4B13-9C1F-A801F28818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29620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F36B1-F6E6-4406-9448-223AEE090397}" type="datetimeFigureOut">
              <a:rPr lang="en-GB" smtClean="0"/>
              <a:t>26/03/2020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5BEE7-2D11-4B13-9C1F-A801F28818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53140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F36B1-F6E6-4406-9448-223AEE090397}" type="datetimeFigureOut">
              <a:rPr lang="en-GB" smtClean="0"/>
              <a:t>26/03/2020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5BEE7-2D11-4B13-9C1F-A801F28818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95788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7F36B1-F6E6-4406-9448-223AEE090397}" type="datetimeFigureOut">
              <a:rPr lang="en-GB" smtClean="0"/>
              <a:t>26/03/2020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65BEE7-2D11-4B13-9C1F-A801F28818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2696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2175557"/>
          </a:xfrm>
        </p:spPr>
        <p:txBody>
          <a:bodyPr>
            <a:normAutofit fontScale="90000"/>
          </a:bodyPr>
          <a:lstStyle/>
          <a:p>
            <a:pPr algn="ctr"/>
            <a:r>
              <a:rPr lang="en-GB" sz="3200" dirty="0" smtClean="0">
                <a:latin typeface="Comic Sans MS" panose="030F0702030302020204" pitchFamily="66" charset="0"/>
              </a:rPr>
              <a:t>Wednesday 1</a:t>
            </a:r>
            <a:r>
              <a:rPr lang="en-GB" sz="3200" baseline="30000" dirty="0" smtClean="0">
                <a:latin typeface="Comic Sans MS" panose="030F0702030302020204" pitchFamily="66" charset="0"/>
              </a:rPr>
              <a:t>st</a:t>
            </a:r>
            <a:r>
              <a:rPr lang="en-GB" sz="3200" dirty="0" smtClean="0">
                <a:latin typeface="Comic Sans MS" panose="030F0702030302020204" pitchFamily="66" charset="0"/>
              </a:rPr>
              <a:t> April</a:t>
            </a:r>
            <a:br>
              <a:rPr lang="en-GB" sz="3200" dirty="0" smtClean="0">
                <a:latin typeface="Comic Sans MS" panose="030F0702030302020204" pitchFamily="66" charset="0"/>
              </a:rPr>
            </a:br>
            <a:r>
              <a:rPr lang="en-GB" sz="3200" dirty="0" smtClean="0">
                <a:latin typeface="Comic Sans MS" panose="030F0702030302020204" pitchFamily="66" charset="0"/>
              </a:rPr>
              <a:t/>
            </a:r>
            <a:br>
              <a:rPr lang="en-GB" sz="3200" dirty="0" smtClean="0">
                <a:latin typeface="Comic Sans MS" panose="030F0702030302020204" pitchFamily="66" charset="0"/>
              </a:rPr>
            </a:br>
            <a:r>
              <a:rPr lang="en-GB" sz="3200" dirty="0" smtClean="0">
                <a:latin typeface="Comic Sans MS" panose="030F0702030302020204" pitchFamily="66" charset="0"/>
              </a:rPr>
              <a:t>Warm-up activity </a:t>
            </a:r>
            <a:br>
              <a:rPr lang="en-GB" sz="3200" dirty="0" smtClean="0">
                <a:latin typeface="Comic Sans MS" panose="030F0702030302020204" pitchFamily="66" charset="0"/>
              </a:rPr>
            </a:br>
            <a:r>
              <a:rPr lang="en-GB" sz="3200" dirty="0" smtClean="0">
                <a:latin typeface="Comic Sans MS" panose="030F0702030302020204" pitchFamily="66" charset="0"/>
              </a:rPr>
              <a:t> let’s revisit counting in 10s and ones to find the answers to the problems below.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endParaRPr lang="en-GB" sz="4400" dirty="0">
              <a:latin typeface="Comic Sans MS" panose="030F0702030302020204" pitchFamily="66" charset="0"/>
            </a:endParaRPr>
          </a:p>
          <a:p>
            <a:endParaRPr lang="en-GB" sz="4400" dirty="0" smtClean="0">
              <a:latin typeface="Comic Sans MS" panose="030F0702030302020204" pitchFamily="66" charset="0"/>
            </a:endParaRPr>
          </a:p>
          <a:p>
            <a:endParaRPr lang="en-GB" sz="4400" dirty="0">
              <a:latin typeface="Comic Sans MS" panose="030F0702030302020204" pitchFamily="66" charset="0"/>
            </a:endParaRPr>
          </a:p>
        </p:txBody>
      </p:sp>
      <p:pic>
        <p:nvPicPr>
          <p:cNvPr id="15" name="Content Placeholder 14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788816" y="2453640"/>
            <a:ext cx="4564984" cy="4001406"/>
          </a:xfrm>
          <a:prstGeom prst="rect">
            <a:avLst/>
          </a:prstGeom>
          <a:ln>
            <a:solidFill>
              <a:srgbClr val="002060"/>
            </a:solidFill>
          </a:ln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5760" y="2478359"/>
            <a:ext cx="4435966" cy="3976687"/>
          </a:xfrm>
          <a:prstGeom prst="rect">
            <a:avLst/>
          </a:prstGeom>
          <a:ln>
            <a:solidFill>
              <a:srgbClr val="002060"/>
            </a:solidFill>
          </a:ln>
        </p:spPr>
      </p:pic>
    </p:spTree>
    <p:extLst>
      <p:ext uri="{BB962C8B-B14F-4D97-AF65-F5344CB8AC3E}">
        <p14:creationId xmlns:p14="http://schemas.microsoft.com/office/powerpoint/2010/main" val="4137746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3600" u="sng" dirty="0">
                <a:solidFill>
                  <a:prstClr val="black"/>
                </a:solidFill>
                <a:latin typeface="Comic Sans MS" panose="030F0702030302020204" pitchFamily="66" charset="0"/>
              </a:rPr>
              <a:t>Today we are comparing the capacity and volume in containers using the language ‘more, less and equal’.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u="sng" dirty="0">
                <a:latin typeface="Comic Sans MS" panose="030F0702030302020204" pitchFamily="66" charset="0"/>
              </a:rPr>
              <a:t>Activity 1</a:t>
            </a:r>
            <a:endParaRPr lang="en-GB" dirty="0">
              <a:latin typeface="Comic Sans MS" panose="030F0702030302020204" pitchFamily="66" charset="0"/>
            </a:endParaRPr>
          </a:p>
          <a:p>
            <a:pPr lvl="0"/>
            <a:r>
              <a:rPr lang="en-GB" dirty="0">
                <a:solidFill>
                  <a:prstClr val="black"/>
                </a:solidFill>
                <a:latin typeface="Comic Sans MS" panose="030F0702030302020204" pitchFamily="66" charset="0"/>
              </a:rPr>
              <a:t>Take three different containers. </a:t>
            </a:r>
          </a:p>
          <a:p>
            <a:pPr lvl="0"/>
            <a:r>
              <a:rPr lang="en-GB" dirty="0">
                <a:solidFill>
                  <a:prstClr val="black"/>
                </a:solidFill>
                <a:latin typeface="Comic Sans MS" panose="030F0702030302020204" pitchFamily="66" charset="0"/>
              </a:rPr>
              <a:t>Fill each container with water using the same unit of measure e.g. cup. </a:t>
            </a:r>
            <a:endParaRPr lang="en-GB" dirty="0" smtClean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lvl="0"/>
            <a:r>
              <a:rPr lang="en-GB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Make a label for each container saying how many units is needed to fill the container.</a:t>
            </a:r>
            <a:endParaRPr lang="en-GB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lvl="0"/>
            <a:r>
              <a:rPr lang="en-GB" dirty="0">
                <a:solidFill>
                  <a:prstClr val="black"/>
                </a:solidFill>
                <a:latin typeface="Comic Sans MS" panose="030F0702030302020204" pitchFamily="66" charset="0"/>
              </a:rPr>
              <a:t>Which container holds the most? Which container holds the least? </a:t>
            </a:r>
          </a:p>
          <a:p>
            <a:pPr lvl="0"/>
            <a:r>
              <a:rPr lang="en-GB" dirty="0">
                <a:solidFill>
                  <a:prstClr val="black"/>
                </a:solidFill>
                <a:latin typeface="Comic Sans MS" panose="030F0702030302020204" pitchFamily="66" charset="0"/>
              </a:rPr>
              <a:t>Order the containers from largest to smallest capacity.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30625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21921"/>
            <a:ext cx="11094720" cy="1219200"/>
          </a:xfrm>
        </p:spPr>
        <p:txBody>
          <a:bodyPr>
            <a:normAutofit fontScale="90000"/>
          </a:bodyPr>
          <a:lstStyle/>
          <a:p>
            <a:r>
              <a:rPr lang="en-GB" sz="3600" u="sng" dirty="0" smtClean="0">
                <a:latin typeface="Comic Sans MS" panose="030F0702030302020204" pitchFamily="66" charset="0"/>
              </a:rPr>
              <a:t>Now we are going to compare the volume in containers.</a:t>
            </a:r>
            <a:br>
              <a:rPr lang="en-GB" sz="3600" u="sng" dirty="0" smtClean="0">
                <a:latin typeface="Comic Sans MS" panose="030F0702030302020204" pitchFamily="66" charset="0"/>
              </a:rPr>
            </a:br>
            <a:r>
              <a:rPr lang="en-GB" sz="2700" dirty="0" smtClean="0">
                <a:latin typeface="Comic Sans MS" panose="030F0702030302020204" pitchFamily="66" charset="0"/>
              </a:rPr>
              <a:t>Capacity tells us how much a container can hold when it is filled to the top.</a:t>
            </a:r>
            <a:br>
              <a:rPr lang="en-GB" sz="2700" dirty="0" smtClean="0">
                <a:latin typeface="Comic Sans MS" panose="030F0702030302020204" pitchFamily="66" charset="0"/>
              </a:rPr>
            </a:br>
            <a:r>
              <a:rPr lang="en-GB" sz="2700" dirty="0" smtClean="0">
                <a:latin typeface="Comic Sans MS" panose="030F0702030302020204" pitchFamily="66" charset="0"/>
              </a:rPr>
              <a:t>Volume tells us how much is actually in the container.</a:t>
            </a:r>
            <a:endParaRPr lang="en-GB" sz="2700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0080" y="1341121"/>
            <a:ext cx="10668000" cy="5333999"/>
          </a:xfrm>
          <a:solidFill>
            <a:schemeClr val="accent1">
              <a:lumMod val="40000"/>
              <a:lumOff val="60000"/>
            </a:schemeClr>
          </a:solidFill>
          <a:ln>
            <a:solidFill>
              <a:srgbClr val="002060"/>
            </a:solidFill>
          </a:ln>
        </p:spPr>
        <p:txBody>
          <a:bodyPr>
            <a:normAutofit/>
          </a:bodyPr>
          <a:lstStyle/>
          <a:p>
            <a:endParaRPr lang="en-GB" sz="2400" dirty="0">
              <a:solidFill>
                <a:srgbClr val="000000"/>
              </a:solidFill>
              <a:latin typeface="Bariol"/>
            </a:endParaRPr>
          </a:p>
          <a:p>
            <a:pPr marL="0" indent="0" algn="ctr">
              <a:buNone/>
            </a:pPr>
            <a:r>
              <a:rPr lang="en-GB" sz="2400" dirty="0">
                <a:latin typeface="Comic Sans MS" panose="030F0702030302020204" pitchFamily="66" charset="0"/>
              </a:rPr>
              <a:t>Use the words ‘more’ or ‘less’ to compare the </a:t>
            </a:r>
            <a:r>
              <a:rPr lang="en-GB" sz="2400" dirty="0" smtClean="0">
                <a:latin typeface="Comic Sans MS" panose="030F0702030302020204" pitchFamily="66" charset="0"/>
              </a:rPr>
              <a:t>volume of liquid in the containers</a:t>
            </a:r>
            <a:r>
              <a:rPr lang="en-GB" sz="2400" dirty="0">
                <a:latin typeface="Comic Sans MS" panose="030F0702030302020204" pitchFamily="66" charset="0"/>
              </a:rPr>
              <a:t>. </a:t>
            </a:r>
            <a:endParaRPr lang="en-GB" sz="2400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sz="2400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sz="2400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sz="2400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sz="2400" dirty="0">
                <a:latin typeface="Comic Sans MS" panose="030F0702030302020204" pitchFamily="66" charset="0"/>
              </a:rPr>
              <a:t>	</a:t>
            </a:r>
            <a:r>
              <a:rPr lang="en-GB" sz="2400" dirty="0" smtClean="0">
                <a:latin typeface="Comic Sans MS" panose="030F0702030302020204" pitchFamily="66" charset="0"/>
              </a:rPr>
              <a:t>A </a:t>
            </a:r>
            <a:r>
              <a:rPr lang="en-GB" sz="2400" dirty="0">
                <a:latin typeface="Comic Sans MS" panose="030F0702030302020204" pitchFamily="66" charset="0"/>
              </a:rPr>
              <a:t>has _____ than B. </a:t>
            </a:r>
            <a:r>
              <a:rPr lang="en-GB" sz="2400" dirty="0" smtClean="0">
                <a:latin typeface="Comic Sans MS" panose="030F0702030302020204" pitchFamily="66" charset="0"/>
              </a:rPr>
              <a:t>		A </a:t>
            </a:r>
            <a:r>
              <a:rPr lang="en-GB" sz="2400" dirty="0">
                <a:latin typeface="Comic Sans MS" panose="030F0702030302020204" pitchFamily="66" charset="0"/>
              </a:rPr>
              <a:t>has _____ than B</a:t>
            </a:r>
            <a:r>
              <a:rPr lang="en-GB" sz="2400" dirty="0" smtClean="0">
                <a:latin typeface="Comic Sans MS" panose="030F0702030302020204" pitchFamily="66" charset="0"/>
              </a:rPr>
              <a:t>.</a:t>
            </a:r>
          </a:p>
          <a:p>
            <a:pPr marL="0" indent="0">
              <a:buNone/>
            </a:pPr>
            <a:r>
              <a:rPr lang="en-GB" sz="2400" dirty="0" smtClean="0">
                <a:latin typeface="Comic Sans MS" panose="030F0702030302020204" pitchFamily="66" charset="0"/>
              </a:rPr>
              <a:t> </a:t>
            </a:r>
            <a:endParaRPr lang="en-GB" sz="2400" dirty="0" smtClean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endParaRPr lang="en-GB" sz="2400" dirty="0" smtClean="0">
              <a:solidFill>
                <a:srgbClr val="000000"/>
              </a:solidFill>
              <a:latin typeface="Bariol"/>
            </a:endParaRPr>
          </a:p>
          <a:p>
            <a:endParaRPr lang="en-GB" sz="2400" dirty="0">
              <a:solidFill>
                <a:srgbClr val="000000"/>
              </a:solidFill>
              <a:latin typeface="Bariol"/>
            </a:endParaRPr>
          </a:p>
          <a:p>
            <a:pPr marL="914400" lvl="2" indent="0">
              <a:buNone/>
            </a:pPr>
            <a:endParaRPr lang="en-GB" sz="2400" dirty="0" smtClean="0">
              <a:latin typeface="Comic Sans MS" panose="030F0702030302020204" pitchFamily="66" charset="0"/>
            </a:endParaRPr>
          </a:p>
          <a:p>
            <a:pPr marL="914400" lvl="2" indent="0">
              <a:buNone/>
            </a:pPr>
            <a:r>
              <a:rPr lang="en-GB" sz="2400" dirty="0" smtClean="0">
                <a:latin typeface="Comic Sans MS" panose="030F0702030302020204" pitchFamily="66" charset="0"/>
              </a:rPr>
              <a:t>A </a:t>
            </a:r>
            <a:r>
              <a:rPr lang="en-GB" sz="2400" dirty="0">
                <a:latin typeface="Comic Sans MS" panose="030F0702030302020204" pitchFamily="66" charset="0"/>
              </a:rPr>
              <a:t>has </a:t>
            </a:r>
            <a:r>
              <a:rPr lang="en-GB" sz="2400" dirty="0" smtClean="0">
                <a:latin typeface="Comic Sans MS" panose="030F0702030302020204" pitchFamily="66" charset="0"/>
              </a:rPr>
              <a:t>______than </a:t>
            </a:r>
            <a:r>
              <a:rPr lang="en-GB" sz="2400" dirty="0">
                <a:latin typeface="Comic Sans MS" panose="030F0702030302020204" pitchFamily="66" charset="0"/>
              </a:rPr>
              <a:t>B</a:t>
            </a:r>
            <a:r>
              <a:rPr lang="en-GB" sz="2400" dirty="0" smtClean="0">
                <a:latin typeface="Comic Sans MS" panose="030F0702030302020204" pitchFamily="66" charset="0"/>
              </a:rPr>
              <a:t>.		</a:t>
            </a:r>
            <a:r>
              <a:rPr lang="en-GB" sz="2400" dirty="0">
                <a:latin typeface="Comic Sans MS" panose="030F0702030302020204" pitchFamily="66" charset="0"/>
              </a:rPr>
              <a:t>A has </a:t>
            </a:r>
            <a:r>
              <a:rPr lang="en-GB" sz="2400" dirty="0" smtClean="0">
                <a:latin typeface="Comic Sans MS" panose="030F0702030302020204" pitchFamily="66" charset="0"/>
              </a:rPr>
              <a:t>_____  </a:t>
            </a:r>
            <a:r>
              <a:rPr lang="en-GB" sz="2400" dirty="0">
                <a:latin typeface="Comic Sans MS" panose="030F0702030302020204" pitchFamily="66" charset="0"/>
              </a:rPr>
              <a:t>than B.</a:t>
            </a:r>
            <a:endParaRPr lang="en-GB" sz="2400" dirty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49690" y="4733449"/>
            <a:ext cx="1438275" cy="114300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58974" y="4754879"/>
            <a:ext cx="1285875" cy="121920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057088" y="2420302"/>
            <a:ext cx="1102009" cy="1331595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395625" y="2442435"/>
            <a:ext cx="1392340" cy="13094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1323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2480" y="376461"/>
            <a:ext cx="10515600" cy="1449164"/>
          </a:xfrm>
        </p:spPr>
        <p:txBody>
          <a:bodyPr>
            <a:noAutofit/>
          </a:bodyPr>
          <a:lstStyle/>
          <a:p>
            <a:pPr algn="ctr"/>
            <a:r>
              <a:rPr lang="en-GB" sz="3600" dirty="0" smtClean="0">
                <a:latin typeface="Comic Sans MS" panose="030F0702030302020204" pitchFamily="66" charset="0"/>
              </a:rPr>
              <a:t>Comparing the volume in containers</a:t>
            </a:r>
            <a:endParaRPr lang="en-GB" sz="3600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0520" y="1539240"/>
            <a:ext cx="11399520" cy="5074919"/>
          </a:xfrm>
        </p:spPr>
        <p:txBody>
          <a:bodyPr>
            <a:normAutofit fontScale="55000" lnSpcReduction="20000"/>
          </a:bodyPr>
          <a:lstStyle/>
          <a:p>
            <a:pPr marL="0" lvl="0" indent="0">
              <a:buNone/>
            </a:pPr>
            <a:r>
              <a:rPr lang="en-GB" sz="2900" u="sng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Activity 2</a:t>
            </a:r>
          </a:p>
          <a:p>
            <a:pPr marL="0" lvl="0" indent="0">
              <a:buNone/>
            </a:pPr>
            <a:r>
              <a:rPr lang="en-GB" sz="290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Using 3 identical containers </a:t>
            </a:r>
            <a:r>
              <a:rPr lang="en-GB" sz="2900" dirty="0" err="1" smtClean="0">
                <a:solidFill>
                  <a:prstClr val="black"/>
                </a:solidFill>
                <a:latin typeface="Comic Sans MS" panose="030F0702030302020204" pitchFamily="66" charset="0"/>
              </a:rPr>
              <a:t>eg</a:t>
            </a:r>
            <a:r>
              <a:rPr lang="en-GB" sz="290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: empty water bottle, cup, jug, label them A, B and C.</a:t>
            </a:r>
          </a:p>
          <a:p>
            <a:r>
              <a:rPr lang="en-GB" sz="290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Now fill them following this instruction: </a:t>
            </a:r>
            <a:endParaRPr lang="en-GB" sz="2900" dirty="0"/>
          </a:p>
          <a:p>
            <a:pPr marL="0" indent="0">
              <a:buNone/>
            </a:pPr>
            <a:r>
              <a:rPr lang="en-GB" sz="2900" dirty="0" smtClean="0">
                <a:latin typeface="Comic Sans MS" panose="030F0702030302020204" pitchFamily="66" charset="0"/>
              </a:rPr>
              <a:t>		</a:t>
            </a:r>
            <a:r>
              <a:rPr lang="en-GB" sz="29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Can </a:t>
            </a:r>
            <a:r>
              <a:rPr lang="en-GB" sz="2900" dirty="0">
                <a:solidFill>
                  <a:srgbClr val="FF0000"/>
                </a:solidFill>
                <a:latin typeface="Comic Sans MS" panose="030F0702030302020204" pitchFamily="66" charset="0"/>
              </a:rPr>
              <a:t>we show A has more than B but less than C? </a:t>
            </a:r>
            <a:endParaRPr lang="en-GB" sz="2900" dirty="0" smtClean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sz="29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sz="2900" dirty="0" smtClean="0">
                <a:latin typeface="Comic Sans MS" panose="030F0702030302020204" pitchFamily="66" charset="0"/>
              </a:rPr>
              <a:t>Now use 4 containers, labelled A, B, C and D.</a:t>
            </a:r>
          </a:p>
          <a:p>
            <a:pPr marL="0" indent="0">
              <a:buNone/>
            </a:pPr>
            <a:r>
              <a:rPr lang="en-GB" sz="2900" dirty="0" smtClean="0">
                <a:latin typeface="Comic Sans MS" panose="030F0702030302020204" pitchFamily="66" charset="0"/>
              </a:rPr>
              <a:t>Fill them following these instructions:</a:t>
            </a:r>
          </a:p>
          <a:p>
            <a:r>
              <a:rPr lang="en-GB" sz="29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A has more volume than B but less than C.</a:t>
            </a:r>
          </a:p>
          <a:p>
            <a:r>
              <a:rPr lang="en-GB" sz="29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C has equal volume to D.</a:t>
            </a:r>
            <a:endParaRPr lang="en-GB" sz="29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marL="0" lvl="0" indent="0">
              <a:buNone/>
            </a:pPr>
            <a:endParaRPr lang="en-GB" sz="2900" dirty="0" smtClean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marL="0" lvl="0" indent="0">
              <a:buNone/>
            </a:pPr>
            <a:endParaRPr lang="en-GB" sz="29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sz="2900" dirty="0" smtClean="0">
                <a:latin typeface="Comic Sans MS" panose="030F0702030302020204" pitchFamily="66" charset="0"/>
              </a:rPr>
              <a:t>					If you do not have 3 or 4</a:t>
            </a:r>
          </a:p>
          <a:p>
            <a:pPr marL="0" indent="0">
              <a:buNone/>
            </a:pPr>
            <a:r>
              <a:rPr lang="en-GB" sz="2900" dirty="0">
                <a:latin typeface="Comic Sans MS" panose="030F0702030302020204" pitchFamily="66" charset="0"/>
              </a:rPr>
              <a:t>	</a:t>
            </a:r>
            <a:r>
              <a:rPr lang="en-GB" sz="2900" dirty="0" smtClean="0">
                <a:latin typeface="Comic Sans MS" panose="030F0702030302020204" pitchFamily="66" charset="0"/>
              </a:rPr>
              <a:t>				identical containers you </a:t>
            </a:r>
          </a:p>
          <a:p>
            <a:pPr marL="0" indent="0">
              <a:buNone/>
            </a:pPr>
            <a:r>
              <a:rPr lang="en-GB" sz="2900" dirty="0">
                <a:latin typeface="Comic Sans MS" panose="030F0702030302020204" pitchFamily="66" charset="0"/>
              </a:rPr>
              <a:t>	</a:t>
            </a:r>
            <a:r>
              <a:rPr lang="en-GB" sz="2900" dirty="0" smtClean="0">
                <a:latin typeface="Comic Sans MS" panose="030F0702030302020204" pitchFamily="66" charset="0"/>
              </a:rPr>
              <a:t>				could show this by drawing and </a:t>
            </a:r>
          </a:p>
          <a:p>
            <a:pPr marL="0" indent="0">
              <a:buNone/>
            </a:pPr>
            <a:r>
              <a:rPr lang="en-GB" sz="2900" dirty="0">
                <a:latin typeface="Comic Sans MS" panose="030F0702030302020204" pitchFamily="66" charset="0"/>
              </a:rPr>
              <a:t>	</a:t>
            </a:r>
            <a:r>
              <a:rPr lang="en-GB" sz="2900" dirty="0" smtClean="0">
                <a:latin typeface="Comic Sans MS" panose="030F0702030302020204" pitchFamily="66" charset="0"/>
              </a:rPr>
              <a:t>				colouring the volume in the </a:t>
            </a:r>
          </a:p>
          <a:p>
            <a:pPr marL="0" indent="0">
              <a:buNone/>
            </a:pPr>
            <a:r>
              <a:rPr lang="en-GB" sz="2900" dirty="0">
                <a:latin typeface="Comic Sans MS" panose="030F0702030302020204" pitchFamily="66" charset="0"/>
              </a:rPr>
              <a:t>	</a:t>
            </a:r>
            <a:r>
              <a:rPr lang="en-GB" sz="2900" dirty="0" smtClean="0">
                <a:latin typeface="Comic Sans MS" panose="030F0702030302020204" pitchFamily="66" charset="0"/>
              </a:rPr>
              <a:t>				containers.</a:t>
            </a:r>
          </a:p>
          <a:p>
            <a:pPr marL="0" indent="0">
              <a:buNone/>
            </a:pPr>
            <a:r>
              <a:rPr lang="en-GB" sz="2900" dirty="0" smtClean="0">
                <a:latin typeface="Comic Sans MS" panose="030F0702030302020204" pitchFamily="66" charset="0"/>
              </a:rPr>
              <a:t>		</a:t>
            </a:r>
          </a:p>
          <a:p>
            <a:endParaRPr lang="en-GB" dirty="0"/>
          </a:p>
          <a:p>
            <a:pPr marL="0" indent="0">
              <a:buNone/>
            </a:pPr>
            <a:endParaRPr lang="en-GB" sz="24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sz="2400" dirty="0" smtClean="0">
              <a:latin typeface="Comic Sans MS" panose="030F0702030302020204" pitchFamily="66" charset="0"/>
            </a:endParaRPr>
          </a:p>
          <a:p>
            <a:endParaRPr lang="en-GB" sz="2400" dirty="0">
              <a:latin typeface="Comic Sans MS" panose="030F0702030302020204" pitchFamily="66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81022" y="4351019"/>
            <a:ext cx="2654618" cy="2123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1472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3200" dirty="0" smtClean="0">
                <a:latin typeface="Comic Sans MS" panose="030F0702030302020204" pitchFamily="66" charset="0"/>
              </a:rPr>
              <a:t>Todays problem: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008119" y="1445978"/>
            <a:ext cx="4011095" cy="4909102"/>
          </a:xfrm>
          <a:prstGeom prst="rect">
            <a:avLst/>
          </a:prstGeom>
          <a:ln>
            <a:solidFill>
              <a:srgbClr val="002060"/>
            </a:solidFill>
          </a:ln>
        </p:spPr>
      </p:pic>
    </p:spTree>
    <p:extLst>
      <p:ext uri="{BB962C8B-B14F-4D97-AF65-F5344CB8AC3E}">
        <p14:creationId xmlns:p14="http://schemas.microsoft.com/office/powerpoint/2010/main" val="3505868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291</TotalTime>
  <Words>228</Words>
  <Application>Microsoft Office PowerPoint</Application>
  <PresentationFormat>Widescreen</PresentationFormat>
  <Paragraphs>50</Paragraphs>
  <Slides>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Bariol</vt:lpstr>
      <vt:lpstr>Calibri</vt:lpstr>
      <vt:lpstr>Calibri Light</vt:lpstr>
      <vt:lpstr>Comic Sans MS</vt:lpstr>
      <vt:lpstr>Office Theme</vt:lpstr>
      <vt:lpstr>Wednesday 1st April  Warm-up activity   let’s revisit counting in 10s and ones to find the answers to the problems below.</vt:lpstr>
      <vt:lpstr>Today we are comparing the capacity and volume in containers using the language ‘more, less and equal’.</vt:lpstr>
      <vt:lpstr>Now we are going to compare the volume in containers. Capacity tells us how much a container can hold when it is filled to the top. Volume tells us how much is actually in the container.</vt:lpstr>
      <vt:lpstr>Comparing the volume in containers</vt:lpstr>
      <vt:lpstr>Todays problem: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Mathematics</dc:title>
  <dc:creator>Jackie Frain</dc:creator>
  <cp:lastModifiedBy>Jackie Frain</cp:lastModifiedBy>
  <cp:revision>35</cp:revision>
  <dcterms:created xsi:type="dcterms:W3CDTF">2020-03-21T19:18:32Z</dcterms:created>
  <dcterms:modified xsi:type="dcterms:W3CDTF">2020-03-26T10:48:37Z</dcterms:modified>
</cp:coreProperties>
</file>