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595ABA-161A-4793-8423-201C86CC94D0}"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388934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595ABA-161A-4793-8423-201C86CC94D0}"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31923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595ABA-161A-4793-8423-201C86CC94D0}"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322818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595ABA-161A-4793-8423-201C86CC94D0}"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18211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95ABA-161A-4793-8423-201C86CC94D0}"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328600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595ABA-161A-4793-8423-201C86CC94D0}"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86978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595ABA-161A-4793-8423-201C86CC94D0}" type="datetimeFigureOut">
              <a:rPr lang="en-GB" smtClean="0"/>
              <a:t>01/04/2020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43355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595ABA-161A-4793-8423-201C86CC94D0}" type="datetimeFigureOut">
              <a:rPr lang="en-GB" smtClean="0"/>
              <a:t>01/04/2020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272114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95ABA-161A-4793-8423-201C86CC94D0}" type="datetimeFigureOut">
              <a:rPr lang="en-GB" smtClean="0"/>
              <a:t>01/04/2020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410624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595ABA-161A-4793-8423-201C86CC94D0}"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255774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595ABA-161A-4793-8423-201C86CC94D0}"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36B67-C27F-4CFF-AD57-1C844854AEB5}" type="slidenum">
              <a:rPr lang="en-GB" smtClean="0"/>
              <a:t>‹#›</a:t>
            </a:fld>
            <a:endParaRPr lang="en-GB"/>
          </a:p>
        </p:txBody>
      </p:sp>
    </p:spTree>
    <p:extLst>
      <p:ext uri="{BB962C8B-B14F-4D97-AF65-F5344CB8AC3E}">
        <p14:creationId xmlns:p14="http://schemas.microsoft.com/office/powerpoint/2010/main" val="79128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95ABA-161A-4793-8423-201C86CC94D0}" type="datetimeFigureOut">
              <a:rPr lang="en-GB" smtClean="0"/>
              <a:t>01/04/2020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36B67-C27F-4CFF-AD57-1C844854AEB5}" type="slidenum">
              <a:rPr lang="en-GB" smtClean="0"/>
              <a:t>‹#›</a:t>
            </a:fld>
            <a:endParaRPr lang="en-GB"/>
          </a:p>
        </p:txBody>
      </p:sp>
    </p:spTree>
    <p:extLst>
      <p:ext uri="{BB962C8B-B14F-4D97-AF65-F5344CB8AC3E}">
        <p14:creationId xmlns:p14="http://schemas.microsoft.com/office/powerpoint/2010/main" val="2062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png"/><Relationship Id="rId5" Type="http://schemas.openxmlformats.org/officeDocument/2006/relationships/oleObject" Target="../embeddings/oleObject1.bin"/><Relationship Id="rId10" Type="http://schemas.openxmlformats.org/officeDocument/2006/relationships/hyperlink" Target="myth%20wordmat%20for%20island.docx" TargetMode="External"/><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91190" y="0"/>
            <a:ext cx="12583190" cy="67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591107" y="1359992"/>
            <a:ext cx="9004663" cy="4441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dirty="0" smtClean="0"/>
              <a:t>Friday third </a:t>
            </a:r>
            <a:r>
              <a:rPr lang="en-GB" sz="2800" u="sng" dirty="0" smtClean="0"/>
              <a:t>April</a:t>
            </a:r>
            <a:r>
              <a:rPr lang="en-GB" sz="2800" u="sng" dirty="0" smtClean="0"/>
              <a:t> </a:t>
            </a:r>
            <a:r>
              <a:rPr lang="en-GB" sz="2800" u="sng" dirty="0" smtClean="0"/>
              <a:t>2020</a:t>
            </a:r>
          </a:p>
          <a:p>
            <a:pPr algn="ctr"/>
            <a:r>
              <a:rPr lang="en-GB" sz="2800" u="sng" dirty="0" smtClean="0"/>
              <a:t>LO:-To write the beginning of your own Greek Myth</a:t>
            </a:r>
          </a:p>
          <a:p>
            <a:pPr algn="ctr"/>
            <a:r>
              <a:rPr lang="en-GB" sz="2800" u="sng" dirty="0" smtClean="0"/>
              <a:t>Steps to success:-</a:t>
            </a:r>
          </a:p>
          <a:p>
            <a:pPr algn="ctr"/>
            <a:r>
              <a:rPr lang="en-GB" sz="2800" dirty="0" smtClean="0"/>
              <a:t>I can use dialogue.</a:t>
            </a:r>
          </a:p>
          <a:p>
            <a:pPr algn="ctr"/>
            <a:r>
              <a:rPr lang="en-GB" sz="2800" dirty="0" smtClean="0"/>
              <a:t>I can use fronted adverbials.</a:t>
            </a:r>
          </a:p>
          <a:p>
            <a:pPr algn="ctr"/>
            <a:r>
              <a:rPr lang="en-GB" sz="2800" dirty="0" smtClean="0"/>
              <a:t>I can use similes</a:t>
            </a:r>
          </a:p>
          <a:p>
            <a:pPr algn="ctr"/>
            <a:r>
              <a:rPr lang="en-GB" sz="2800" dirty="0" smtClean="0"/>
              <a:t>I can choose appropriate vocabulary </a:t>
            </a:r>
          </a:p>
          <a:p>
            <a:pPr algn="ctr"/>
            <a:r>
              <a:rPr lang="en-GB" sz="2800" dirty="0" smtClean="0"/>
              <a:t>I can write in the past tense.</a:t>
            </a:r>
          </a:p>
          <a:p>
            <a:pPr algn="ctr"/>
            <a:endParaRPr lang="en-GB" u="sng" dirty="0"/>
          </a:p>
        </p:txBody>
      </p:sp>
      <p:sp>
        <p:nvSpPr>
          <p:cNvPr id="6" name="5-Point Star 5"/>
          <p:cNvSpPr/>
          <p:nvPr/>
        </p:nvSpPr>
        <p:spPr>
          <a:xfrm>
            <a:off x="-391190" y="0"/>
            <a:ext cx="3155576" cy="3783106"/>
          </a:xfrm>
          <a:prstGeom prst="star5">
            <a:avLst>
              <a:gd name="adj" fmla="val 30029"/>
              <a:gd name="hf" fmla="val 105146"/>
              <a:gd name="vf" fmla="val 11055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smtClean="0">
                <a:solidFill>
                  <a:srgbClr val="FF0000"/>
                </a:solidFill>
              </a:rPr>
              <a:t>Fronted adverbial</a:t>
            </a:r>
          </a:p>
          <a:p>
            <a:pPr algn="ctr"/>
            <a:r>
              <a:rPr lang="en-GB" sz="1600" b="1" dirty="0" smtClean="0">
                <a:solidFill>
                  <a:srgbClr val="0070C0"/>
                </a:solidFill>
              </a:rPr>
              <a:t>A part of the sentence, which can end the sentence or can be brought to the start. If brought to the start, use a comma.</a:t>
            </a:r>
            <a:endParaRPr lang="en-GB" sz="1600" b="1" dirty="0">
              <a:solidFill>
                <a:srgbClr val="0070C0"/>
              </a:solidFill>
            </a:endParaRPr>
          </a:p>
        </p:txBody>
      </p:sp>
      <p:sp>
        <p:nvSpPr>
          <p:cNvPr id="7" name="5-Point Star 6"/>
          <p:cNvSpPr/>
          <p:nvPr/>
        </p:nvSpPr>
        <p:spPr>
          <a:xfrm>
            <a:off x="-74168" y="3052482"/>
            <a:ext cx="3708131" cy="3132443"/>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As the cyclops left, </a:t>
            </a:r>
            <a:r>
              <a:rPr lang="en-GB" dirty="0" smtClean="0"/>
              <a:t>he stomped and snarled.</a:t>
            </a:r>
            <a:endParaRPr lang="en-GB" dirty="0"/>
          </a:p>
        </p:txBody>
      </p:sp>
      <p:sp>
        <p:nvSpPr>
          <p:cNvPr id="8" name="5-Point Star 7"/>
          <p:cNvSpPr/>
          <p:nvPr/>
        </p:nvSpPr>
        <p:spPr>
          <a:xfrm>
            <a:off x="8938068" y="1640540"/>
            <a:ext cx="3137647" cy="2823884"/>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002060"/>
                </a:solidFill>
              </a:rPr>
              <a:t>Similes</a:t>
            </a:r>
          </a:p>
          <a:p>
            <a:pPr algn="ctr"/>
            <a:r>
              <a:rPr lang="en-GB" b="1" dirty="0" smtClean="0">
                <a:solidFill>
                  <a:schemeClr val="accent6">
                    <a:lumMod val="50000"/>
                  </a:schemeClr>
                </a:solidFill>
              </a:rPr>
              <a:t>His horns were as</a:t>
            </a:r>
            <a:r>
              <a:rPr lang="en-GB" b="1" dirty="0" smtClean="0">
                <a:solidFill>
                  <a:srgbClr val="002060"/>
                </a:solidFill>
              </a:rPr>
              <a:t> </a:t>
            </a:r>
            <a:r>
              <a:rPr lang="en-GB" b="1" dirty="0" smtClean="0">
                <a:solidFill>
                  <a:schemeClr val="accent6">
                    <a:lumMod val="50000"/>
                  </a:schemeClr>
                </a:solidFill>
              </a:rPr>
              <a:t>sharp </a:t>
            </a:r>
            <a:r>
              <a:rPr lang="en-GB" b="1" dirty="0" smtClean="0">
                <a:solidFill>
                  <a:srgbClr val="002060"/>
                </a:solidFill>
              </a:rPr>
              <a:t>as</a:t>
            </a:r>
            <a:r>
              <a:rPr lang="en-GB" b="1" dirty="0" smtClean="0">
                <a:solidFill>
                  <a:schemeClr val="accent6">
                    <a:lumMod val="50000"/>
                  </a:schemeClr>
                </a:solidFill>
              </a:rPr>
              <a:t> </a:t>
            </a:r>
            <a:r>
              <a:rPr lang="en-GB" b="1" dirty="0" smtClean="0">
                <a:solidFill>
                  <a:srgbClr val="002060"/>
                </a:solidFill>
              </a:rPr>
              <a:t>knives</a:t>
            </a:r>
            <a:r>
              <a:rPr lang="en-GB" dirty="0" smtClean="0"/>
              <a:t>.</a:t>
            </a:r>
            <a:endParaRPr lang="en-GB" dirty="0"/>
          </a:p>
        </p:txBody>
      </p:sp>
      <p:sp>
        <p:nvSpPr>
          <p:cNvPr id="9" name="5-Point Star 8"/>
          <p:cNvSpPr/>
          <p:nvPr/>
        </p:nvSpPr>
        <p:spPr>
          <a:xfrm>
            <a:off x="8068491" y="3890260"/>
            <a:ext cx="2616926" cy="32004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002060"/>
                </a:solidFill>
              </a:rPr>
              <a:t>Past tense</a:t>
            </a:r>
          </a:p>
          <a:p>
            <a:pPr algn="ctr"/>
            <a:r>
              <a:rPr lang="en-GB" b="1" dirty="0" smtClean="0">
                <a:solidFill>
                  <a:schemeClr val="accent6">
                    <a:lumMod val="50000"/>
                  </a:schemeClr>
                </a:solidFill>
              </a:rPr>
              <a:t>The parents </a:t>
            </a:r>
            <a:r>
              <a:rPr lang="en-GB" b="1" dirty="0" smtClean="0">
                <a:solidFill>
                  <a:srgbClr val="002060"/>
                </a:solidFill>
              </a:rPr>
              <a:t>cried </a:t>
            </a:r>
            <a:r>
              <a:rPr lang="en-GB" b="1" dirty="0" smtClean="0">
                <a:solidFill>
                  <a:schemeClr val="accent6">
                    <a:lumMod val="50000"/>
                  </a:schemeClr>
                </a:solidFill>
              </a:rPr>
              <a:t>out every night.</a:t>
            </a:r>
            <a:endParaRPr lang="en-GB" b="1" dirty="0">
              <a:solidFill>
                <a:schemeClr val="accent6">
                  <a:lumMod val="50000"/>
                </a:schemeClr>
              </a:solidFill>
            </a:endParaRPr>
          </a:p>
        </p:txBody>
      </p:sp>
      <p:sp>
        <p:nvSpPr>
          <p:cNvPr id="10" name="5-Point Star 9"/>
          <p:cNvSpPr/>
          <p:nvPr/>
        </p:nvSpPr>
        <p:spPr>
          <a:xfrm>
            <a:off x="7727064" y="-180320"/>
            <a:ext cx="3827930" cy="2260132"/>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rPr>
              <a:t>Dialogue</a:t>
            </a:r>
          </a:p>
          <a:p>
            <a:pPr algn="ctr"/>
            <a:r>
              <a:rPr lang="en-GB" sz="1400" b="1" dirty="0" smtClean="0">
                <a:solidFill>
                  <a:schemeClr val="tx1"/>
                </a:solidFill>
              </a:rPr>
              <a:t>What a character says. Use speech </a:t>
            </a:r>
            <a:r>
              <a:rPr lang="en-GB" sz="1400" b="1" dirty="0" smtClean="0">
                <a:solidFill>
                  <a:schemeClr val="accent2">
                    <a:lumMod val="50000"/>
                  </a:schemeClr>
                </a:solidFill>
              </a:rPr>
              <a:t>marks</a:t>
            </a:r>
            <a:r>
              <a:rPr lang="en-GB" sz="1400" b="1" dirty="0" smtClean="0">
                <a:solidFill>
                  <a:schemeClr val="tx1"/>
                </a:solidFill>
              </a:rPr>
              <a:t> and a </a:t>
            </a:r>
            <a:r>
              <a:rPr lang="en-GB" sz="1400" b="1" dirty="0" smtClean="0">
                <a:solidFill>
                  <a:srgbClr val="7030A0"/>
                </a:solidFill>
              </a:rPr>
              <a:t>reporting clause</a:t>
            </a:r>
            <a:r>
              <a:rPr lang="en-GB" sz="1400" b="1" dirty="0" smtClean="0">
                <a:solidFill>
                  <a:schemeClr val="tx1"/>
                </a:solidFill>
              </a:rPr>
              <a:t>.</a:t>
            </a:r>
            <a:endParaRPr lang="en-GB" sz="1400" b="1" dirty="0">
              <a:solidFill>
                <a:schemeClr val="tx1"/>
              </a:solidFill>
            </a:endParaRPr>
          </a:p>
        </p:txBody>
      </p:sp>
      <p:sp>
        <p:nvSpPr>
          <p:cNvPr id="11" name="5-Point Star 10"/>
          <p:cNvSpPr/>
          <p:nvPr/>
        </p:nvSpPr>
        <p:spPr>
          <a:xfrm>
            <a:off x="2914041" y="-432137"/>
            <a:ext cx="5333488" cy="232369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a:t>
            </a:r>
            <a:r>
              <a:rPr lang="en-GB" b="1" dirty="0" smtClean="0">
                <a:solidFill>
                  <a:schemeClr val="tx1"/>
                </a:solidFill>
              </a:rPr>
              <a:t>I will find the monster’s lair and will bring the children home,</a:t>
            </a:r>
            <a:r>
              <a:rPr lang="en-GB" b="1" dirty="0" smtClean="0">
                <a:solidFill>
                  <a:srgbClr val="C00000"/>
                </a:solidFill>
              </a:rPr>
              <a:t>” </a:t>
            </a:r>
            <a:r>
              <a:rPr lang="en-GB" b="1" dirty="0" smtClean="0">
                <a:solidFill>
                  <a:srgbClr val="7030A0"/>
                </a:solidFill>
              </a:rPr>
              <a:t>promised Tomas.</a:t>
            </a:r>
            <a:endParaRPr lang="en-GB" b="1" dirty="0">
              <a:solidFill>
                <a:srgbClr val="7030A0"/>
              </a:solidFill>
            </a:endParaRPr>
          </a:p>
        </p:txBody>
      </p:sp>
    </p:spTree>
    <p:extLst>
      <p:ext uri="{BB962C8B-B14F-4D97-AF65-F5344CB8AC3E}">
        <p14:creationId xmlns:p14="http://schemas.microsoft.com/office/powerpoint/2010/main" val="397425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2159" y="480022"/>
            <a:ext cx="14039850" cy="8324850"/>
          </a:xfrm>
          <a:prstGeom prst="rect">
            <a:avLst/>
          </a:prstGeom>
        </p:spPr>
      </p:pic>
      <p:pic>
        <p:nvPicPr>
          <p:cNvPr id="3" name="Picture 2"/>
          <p:cNvPicPr>
            <a:picLocks noChangeAspect="1"/>
          </p:cNvPicPr>
          <p:nvPr/>
        </p:nvPicPr>
        <p:blipFill>
          <a:blip r:embed="rId4"/>
          <a:stretch>
            <a:fillRect/>
          </a:stretch>
        </p:blipFill>
        <p:spPr>
          <a:xfrm>
            <a:off x="-490537" y="466725"/>
            <a:ext cx="4338638" cy="2676130"/>
          </a:xfrm>
          <a:prstGeom prst="rect">
            <a:avLst/>
          </a:prstGeom>
        </p:spPr>
      </p:pic>
      <p:sp>
        <p:nvSpPr>
          <p:cNvPr id="4" name="Rectangle 3"/>
          <p:cNvSpPr/>
          <p:nvPr/>
        </p:nvSpPr>
        <p:spPr>
          <a:xfrm>
            <a:off x="0" y="3314700"/>
            <a:ext cx="3486150" cy="146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Hercules  Strong</a:t>
            </a:r>
          </a:p>
          <a:p>
            <a:pPr algn="ctr"/>
            <a:r>
              <a:rPr lang="en-GB" dirty="0" smtClean="0"/>
              <a:t>Powerful Courage Strength</a:t>
            </a:r>
          </a:p>
          <a:p>
            <a:pPr algn="ctr"/>
            <a:r>
              <a:rPr lang="en-GB" dirty="0" smtClean="0"/>
              <a:t>Intelligent Killed  Defeated Overpowered a lion</a:t>
            </a:r>
          </a:p>
          <a:p>
            <a:pPr algn="ctr"/>
            <a:r>
              <a:rPr lang="en-GB" dirty="0" smtClean="0"/>
              <a:t>Amazingly       Strong as an ox.</a:t>
            </a:r>
            <a:endParaRPr lang="en-GB" dirty="0"/>
          </a:p>
        </p:txBody>
      </p:sp>
      <p:sp>
        <p:nvSpPr>
          <p:cNvPr id="5" name="Rounded Rectangle 4"/>
          <p:cNvSpPr/>
          <p:nvPr/>
        </p:nvSpPr>
        <p:spPr>
          <a:xfrm>
            <a:off x="4105275" y="3238500"/>
            <a:ext cx="4181475" cy="153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Object 5"/>
          <p:cNvGraphicFramePr>
            <a:graphicFrameLocks noChangeAspect="1"/>
          </p:cNvGraphicFramePr>
          <p:nvPr>
            <p:extLst/>
          </p:nvPr>
        </p:nvGraphicFramePr>
        <p:xfrm>
          <a:off x="2035175" y="714375"/>
          <a:ext cx="8121650" cy="5427663"/>
        </p:xfrm>
        <a:graphic>
          <a:graphicData uri="http://schemas.openxmlformats.org/presentationml/2006/ole">
            <mc:AlternateContent xmlns:mc="http://schemas.openxmlformats.org/markup-compatibility/2006">
              <mc:Choice xmlns:v="urn:schemas-microsoft-com:vml" Requires="v">
                <p:oleObj spid="_x0000_s1032" name="Document" r:id="rId5" imgW="8121927" imgH="5428234" progId="Word.Document.12">
                  <p:embed/>
                </p:oleObj>
              </mc:Choice>
              <mc:Fallback>
                <p:oleObj name="Document" r:id="rId5" imgW="8121927" imgH="5428234" progId="Word.Document.12">
                  <p:embed/>
                  <p:pic>
                    <p:nvPicPr>
                      <p:cNvPr id="6" name="Object 5"/>
                      <p:cNvPicPr/>
                      <p:nvPr/>
                    </p:nvPicPr>
                    <p:blipFill>
                      <a:blip r:embed="rId6"/>
                      <a:stretch>
                        <a:fillRect/>
                      </a:stretch>
                    </p:blipFill>
                    <p:spPr>
                      <a:xfrm>
                        <a:off x="2035175" y="714375"/>
                        <a:ext cx="8121650" cy="5427663"/>
                      </a:xfrm>
                      <a:prstGeom prst="rect">
                        <a:avLst/>
                      </a:prstGeom>
                    </p:spPr>
                  </p:pic>
                </p:oleObj>
              </mc:Fallback>
            </mc:AlternateContent>
          </a:graphicData>
        </a:graphic>
      </p:graphicFrame>
      <p:sp>
        <p:nvSpPr>
          <p:cNvPr id="7" name="Rectangle 6"/>
          <p:cNvSpPr/>
          <p:nvPr/>
        </p:nvSpPr>
        <p:spPr>
          <a:xfrm>
            <a:off x="4651003" y="3142855"/>
            <a:ext cx="3302372" cy="1566006"/>
          </a:xfrm>
          <a:prstGeom prst="rect">
            <a:avLst/>
          </a:prstGeom>
        </p:spPr>
        <p:txBody>
          <a:bodyPr wrap="square">
            <a:spAutoFit/>
          </a:bodyPr>
          <a:lstStyle/>
          <a:p>
            <a:pPr indent="228600">
              <a:lnSpc>
                <a:spcPct val="115000"/>
              </a:lnSpc>
              <a:spcAft>
                <a:spcPts val="0"/>
              </a:spcAft>
            </a:pPr>
            <a:r>
              <a:rPr lang="en-GB" sz="1200" u="sng"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Sandy Bay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Shark infested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Creatures pulling you under water</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Sucking sand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Scary crabs that grab</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Slippery on the slimy rocks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solidFill>
                  <a:srgbClr val="006699"/>
                </a:solidFill>
                <a:latin typeface="Comic Sans MS" panose="030F0702030302020204" pitchFamily="66" charset="0"/>
                <a:ea typeface="Calibri" panose="020F0502020204030204" pitchFamily="34" charset="0"/>
                <a:cs typeface="Times New Roman" panose="02020603050405020304" pitchFamily="18" charset="0"/>
              </a:rPr>
              <a:t>Rocks covered with seaweed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hlinkClick r:id="rId7" action="ppaction://hlinksldjump"/>
          </p:cNvPr>
          <p:cNvPicPr>
            <a:picLocks noChangeAspect="1"/>
          </p:cNvPicPr>
          <p:nvPr/>
        </p:nvPicPr>
        <p:blipFill>
          <a:blip r:embed="rId8"/>
          <a:stretch>
            <a:fillRect/>
          </a:stretch>
        </p:blipFill>
        <p:spPr>
          <a:xfrm>
            <a:off x="3971924" y="447280"/>
            <a:ext cx="4448175" cy="2695575"/>
          </a:xfrm>
          <a:prstGeom prst="rect">
            <a:avLst/>
          </a:prstGeom>
        </p:spPr>
      </p:pic>
      <p:sp>
        <p:nvSpPr>
          <p:cNvPr id="10" name="Rounded Rectangle 9"/>
          <p:cNvSpPr/>
          <p:nvPr/>
        </p:nvSpPr>
        <p:spPr>
          <a:xfrm>
            <a:off x="4362450" y="381000"/>
            <a:ext cx="1276350"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Setting</a:t>
            </a:r>
            <a:endParaRPr lang="en-GB" dirty="0">
              <a:solidFill>
                <a:schemeClr val="tx1"/>
              </a:solidFill>
            </a:endParaRPr>
          </a:p>
        </p:txBody>
      </p:sp>
      <p:sp>
        <p:nvSpPr>
          <p:cNvPr id="11" name="Rounded Rectangle 10"/>
          <p:cNvSpPr/>
          <p:nvPr/>
        </p:nvSpPr>
        <p:spPr>
          <a:xfrm>
            <a:off x="104774" y="15081"/>
            <a:ext cx="2028825" cy="451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Hero or Heroine</a:t>
            </a:r>
            <a:endParaRPr lang="en-GB" dirty="0">
              <a:solidFill>
                <a:schemeClr val="tx1"/>
              </a:solidFill>
            </a:endParaRPr>
          </a:p>
        </p:txBody>
      </p:sp>
      <p:sp>
        <p:nvSpPr>
          <p:cNvPr id="12" name="Rounded Rectangle 11"/>
          <p:cNvSpPr/>
          <p:nvPr/>
        </p:nvSpPr>
        <p:spPr>
          <a:xfrm>
            <a:off x="8601075" y="3238500"/>
            <a:ext cx="4238625" cy="153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Evil   Devilish   Three Headed</a:t>
            </a:r>
          </a:p>
          <a:p>
            <a:pPr algn="ctr"/>
            <a:r>
              <a:rPr lang="en-GB" dirty="0" smtClean="0"/>
              <a:t> Poisonous Fangs   Crushing Jaws</a:t>
            </a:r>
          </a:p>
          <a:p>
            <a:pPr algn="ctr"/>
            <a:r>
              <a:rPr lang="en-GB" dirty="0" smtClean="0"/>
              <a:t>Crushed  Ate    Poisoned  swallowed</a:t>
            </a:r>
          </a:p>
          <a:p>
            <a:pPr algn="ctr"/>
            <a:r>
              <a:rPr lang="en-GB" dirty="0" smtClean="0"/>
              <a:t>Towering        muscular    venomous fangs</a:t>
            </a:r>
            <a:endParaRPr lang="en-GB" dirty="0"/>
          </a:p>
        </p:txBody>
      </p:sp>
      <p:pic>
        <p:nvPicPr>
          <p:cNvPr id="13" name="Picture 12"/>
          <p:cNvPicPr>
            <a:picLocks noChangeAspect="1"/>
          </p:cNvPicPr>
          <p:nvPr/>
        </p:nvPicPr>
        <p:blipFill>
          <a:blip r:embed="rId9"/>
          <a:stretch>
            <a:fillRect/>
          </a:stretch>
        </p:blipFill>
        <p:spPr>
          <a:xfrm>
            <a:off x="8601075" y="969400"/>
            <a:ext cx="3908936" cy="2010896"/>
          </a:xfrm>
          <a:prstGeom prst="rect">
            <a:avLst/>
          </a:prstGeom>
        </p:spPr>
      </p:pic>
      <p:sp>
        <p:nvSpPr>
          <p:cNvPr id="14" name="Rounded Rectangle 13"/>
          <p:cNvSpPr/>
          <p:nvPr/>
        </p:nvSpPr>
        <p:spPr>
          <a:xfrm>
            <a:off x="8725377" y="575771"/>
            <a:ext cx="2170743" cy="3804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Monster</a:t>
            </a:r>
            <a:endParaRPr lang="en-GB" dirty="0">
              <a:solidFill>
                <a:schemeClr val="tx1"/>
              </a:solidFill>
            </a:endParaRPr>
          </a:p>
        </p:txBody>
      </p:sp>
      <p:sp>
        <p:nvSpPr>
          <p:cNvPr id="15" name="Rounded Rectangle 14">
            <a:hlinkClick r:id="rId10" action="ppaction://hlinkfile"/>
          </p:cNvPr>
          <p:cNvSpPr/>
          <p:nvPr/>
        </p:nvSpPr>
        <p:spPr>
          <a:xfrm>
            <a:off x="-490537" y="5181600"/>
            <a:ext cx="3816443" cy="2070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https://www.bbc.co.uk/teach/school-radio/ks2-ancient-greece/zk73nrd</a:t>
            </a:r>
            <a:endParaRPr lang="en-GB" dirty="0"/>
          </a:p>
        </p:txBody>
      </p:sp>
      <p:sp>
        <p:nvSpPr>
          <p:cNvPr id="16" name="Oval 15"/>
          <p:cNvSpPr/>
          <p:nvPr/>
        </p:nvSpPr>
        <p:spPr>
          <a:xfrm>
            <a:off x="-490537" y="7495417"/>
            <a:ext cx="3281082" cy="1864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Killed villagers.</a:t>
            </a:r>
          </a:p>
          <a:p>
            <a:pPr algn="ctr"/>
            <a:r>
              <a:rPr lang="en-GB" dirty="0" smtClean="0"/>
              <a:t>Destroyed habitats </a:t>
            </a:r>
          </a:p>
          <a:p>
            <a:pPr algn="ctr"/>
            <a:r>
              <a:rPr lang="en-GB" dirty="0" smtClean="0"/>
              <a:t>Each night   </a:t>
            </a:r>
          </a:p>
          <a:p>
            <a:pPr algn="ctr"/>
            <a:r>
              <a:rPr lang="en-GB" dirty="0" smtClean="0"/>
              <a:t>Every evening </a:t>
            </a:r>
            <a:endParaRPr lang="en-GB" dirty="0"/>
          </a:p>
        </p:txBody>
      </p:sp>
      <p:sp>
        <p:nvSpPr>
          <p:cNvPr id="17" name="Rounded Rectangle 16"/>
          <p:cNvSpPr/>
          <p:nvPr/>
        </p:nvSpPr>
        <p:spPr>
          <a:xfrm>
            <a:off x="-478679" y="5024520"/>
            <a:ext cx="2137522" cy="6185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Problem</a:t>
            </a:r>
            <a:endParaRPr lang="en-GB" sz="2000" dirty="0">
              <a:solidFill>
                <a:schemeClr val="tx1"/>
              </a:solidFill>
            </a:endParaRPr>
          </a:p>
        </p:txBody>
      </p:sp>
      <p:pic>
        <p:nvPicPr>
          <p:cNvPr id="18" name="Picture 17"/>
          <p:cNvPicPr>
            <a:picLocks noChangeAspect="1"/>
          </p:cNvPicPr>
          <p:nvPr/>
        </p:nvPicPr>
        <p:blipFill>
          <a:blip r:embed="rId11"/>
          <a:stretch>
            <a:fillRect/>
          </a:stretch>
        </p:blipFill>
        <p:spPr>
          <a:xfrm>
            <a:off x="3794172" y="5694010"/>
            <a:ext cx="2124728" cy="1577252"/>
          </a:xfrm>
          <a:prstGeom prst="rect">
            <a:avLst/>
          </a:prstGeom>
        </p:spPr>
      </p:pic>
      <p:pic>
        <p:nvPicPr>
          <p:cNvPr id="19" name="Picture 18"/>
          <p:cNvPicPr>
            <a:picLocks noChangeAspect="1"/>
          </p:cNvPicPr>
          <p:nvPr/>
        </p:nvPicPr>
        <p:blipFill>
          <a:blip r:embed="rId12"/>
          <a:stretch>
            <a:fillRect/>
          </a:stretch>
        </p:blipFill>
        <p:spPr>
          <a:xfrm>
            <a:off x="6150013" y="5716623"/>
            <a:ext cx="1630032" cy="1410821"/>
          </a:xfrm>
          <a:prstGeom prst="rect">
            <a:avLst/>
          </a:prstGeom>
        </p:spPr>
      </p:pic>
      <p:sp>
        <p:nvSpPr>
          <p:cNvPr id="20" name="Rounded Rectangle 19"/>
          <p:cNvSpPr/>
          <p:nvPr/>
        </p:nvSpPr>
        <p:spPr>
          <a:xfrm>
            <a:off x="4047284" y="7781746"/>
            <a:ext cx="4097431" cy="1722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362450" y="7781746"/>
            <a:ext cx="3490632" cy="1754326"/>
          </a:xfrm>
          <a:prstGeom prst="rect">
            <a:avLst/>
          </a:prstGeom>
          <a:noFill/>
        </p:spPr>
        <p:txBody>
          <a:bodyPr wrap="square" rtlCol="0">
            <a:spAutoFit/>
          </a:bodyPr>
          <a:lstStyle/>
          <a:p>
            <a:r>
              <a:rPr lang="en-GB" dirty="0" smtClean="0"/>
              <a:t>Shield  enormous   spear   golden axe  invisibility cloak      vanquished   conquered    overpowered</a:t>
            </a:r>
          </a:p>
          <a:p>
            <a:r>
              <a:rPr lang="en-GB" dirty="0" smtClean="0"/>
              <a:t> In a flash   Using all her strength</a:t>
            </a:r>
          </a:p>
          <a:p>
            <a:r>
              <a:rPr lang="en-GB" dirty="0" smtClean="0"/>
              <a:t>  Pointing the arrow upwards   </a:t>
            </a:r>
          </a:p>
          <a:p>
            <a:r>
              <a:rPr lang="en-GB" dirty="0" smtClean="0"/>
              <a:t>With the gift from Athena…   </a:t>
            </a:r>
            <a:endParaRPr lang="en-GB" dirty="0"/>
          </a:p>
        </p:txBody>
      </p:sp>
      <p:sp>
        <p:nvSpPr>
          <p:cNvPr id="23" name="Rounded Rectangle 22"/>
          <p:cNvSpPr/>
          <p:nvPr/>
        </p:nvSpPr>
        <p:spPr>
          <a:xfrm>
            <a:off x="4195482" y="5103308"/>
            <a:ext cx="2526950" cy="435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Weapons/Tools</a:t>
            </a:r>
            <a:endParaRPr lang="en-GB" dirty="0">
              <a:solidFill>
                <a:schemeClr val="tx1"/>
              </a:solidFill>
            </a:endParaRPr>
          </a:p>
        </p:txBody>
      </p:sp>
      <p:pic>
        <p:nvPicPr>
          <p:cNvPr id="24" name="Picture 23"/>
          <p:cNvPicPr>
            <a:picLocks noChangeAspect="1"/>
          </p:cNvPicPr>
          <p:nvPr/>
        </p:nvPicPr>
        <p:blipFill>
          <a:blip r:embed="rId13"/>
          <a:stretch>
            <a:fillRect/>
          </a:stretch>
        </p:blipFill>
        <p:spPr>
          <a:xfrm>
            <a:off x="8725377" y="5026398"/>
            <a:ext cx="3190875" cy="2381250"/>
          </a:xfrm>
          <a:prstGeom prst="rect">
            <a:avLst/>
          </a:prstGeom>
        </p:spPr>
      </p:pic>
      <p:sp>
        <p:nvSpPr>
          <p:cNvPr id="25" name="Rounded Rectangle 24"/>
          <p:cNvSpPr/>
          <p:nvPr/>
        </p:nvSpPr>
        <p:spPr>
          <a:xfrm>
            <a:off x="8725377" y="7620842"/>
            <a:ext cx="3995267" cy="1567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Finally     defeated   Evil cyclops   Ravenous minotaur    conquered</a:t>
            </a:r>
          </a:p>
          <a:p>
            <a:pPr algn="ctr"/>
            <a:r>
              <a:rPr lang="en-GB" dirty="0" smtClean="0"/>
              <a:t>Returned home </a:t>
            </a:r>
          </a:p>
          <a:p>
            <a:pPr algn="ctr"/>
            <a:r>
              <a:rPr lang="en-GB" dirty="0" smtClean="0"/>
              <a:t>Villagers  freed</a:t>
            </a:r>
          </a:p>
          <a:p>
            <a:pPr algn="ctr"/>
            <a:r>
              <a:rPr lang="en-GB" dirty="0" smtClean="0"/>
              <a:t>With safety for the villagers guaranteed</a:t>
            </a:r>
            <a:endParaRPr lang="en-GB" dirty="0"/>
          </a:p>
        </p:txBody>
      </p:sp>
      <p:sp>
        <p:nvSpPr>
          <p:cNvPr id="26" name="Rounded Rectangle 25"/>
          <p:cNvSpPr/>
          <p:nvPr/>
        </p:nvSpPr>
        <p:spPr>
          <a:xfrm>
            <a:off x="8478253" y="5006378"/>
            <a:ext cx="2334231" cy="435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Ending/Resolution</a:t>
            </a:r>
            <a:endParaRPr lang="en-GB" dirty="0">
              <a:solidFill>
                <a:schemeClr val="tx1"/>
              </a:solidFill>
            </a:endParaRPr>
          </a:p>
        </p:txBody>
      </p:sp>
      <p:sp>
        <p:nvSpPr>
          <p:cNvPr id="8" name="5-Point Star 7"/>
          <p:cNvSpPr/>
          <p:nvPr/>
        </p:nvSpPr>
        <p:spPr>
          <a:xfrm>
            <a:off x="2726643" y="466270"/>
            <a:ext cx="5824314" cy="40163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u="sng" dirty="0" smtClean="0"/>
              <a:t>Hero</a:t>
            </a:r>
          </a:p>
          <a:p>
            <a:pPr algn="ctr"/>
            <a:r>
              <a:rPr lang="en-GB" dirty="0" smtClean="0"/>
              <a:t>Introduce the hero</a:t>
            </a:r>
            <a:endParaRPr lang="en-GB" dirty="0"/>
          </a:p>
        </p:txBody>
      </p:sp>
      <p:sp>
        <p:nvSpPr>
          <p:cNvPr id="22" name="5-Point Star 21"/>
          <p:cNvSpPr/>
          <p:nvPr/>
        </p:nvSpPr>
        <p:spPr>
          <a:xfrm>
            <a:off x="-1029682" y="1365055"/>
            <a:ext cx="5068002" cy="49689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u="sng" dirty="0" smtClean="0"/>
              <a:t>Setting</a:t>
            </a:r>
          </a:p>
          <a:p>
            <a:pPr algn="ctr"/>
            <a:r>
              <a:rPr lang="en-GB" dirty="0" smtClean="0"/>
              <a:t>Describe, where the story takes place. Use your senses.</a:t>
            </a:r>
            <a:endParaRPr lang="en-GB" dirty="0"/>
          </a:p>
        </p:txBody>
      </p:sp>
      <p:sp>
        <p:nvSpPr>
          <p:cNvPr id="27" name="5-Point Star 26"/>
          <p:cNvSpPr/>
          <p:nvPr/>
        </p:nvSpPr>
        <p:spPr>
          <a:xfrm>
            <a:off x="7352910" y="2487593"/>
            <a:ext cx="5367733" cy="52619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u="sng" dirty="0" smtClean="0"/>
              <a:t>Problem</a:t>
            </a:r>
          </a:p>
          <a:p>
            <a:pPr algn="ctr"/>
            <a:r>
              <a:rPr lang="en-GB" sz="2000" dirty="0" smtClean="0"/>
              <a:t>Explain what has caused the problem. Introduce the monster. </a:t>
            </a:r>
          </a:p>
        </p:txBody>
      </p:sp>
    </p:spTree>
    <p:extLst>
      <p:ext uri="{BB962C8B-B14F-4D97-AF65-F5344CB8AC3E}">
        <p14:creationId xmlns:p14="http://schemas.microsoft.com/office/powerpoint/2010/main" val="257966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95098" y="0"/>
            <a:ext cx="12583190" cy="67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0" y="183776"/>
            <a:ext cx="2914650" cy="2438400"/>
          </a:xfrm>
          <a:prstGeom prst="rect">
            <a:avLst/>
          </a:prstGeom>
        </p:spPr>
      </p:pic>
      <p:pic>
        <p:nvPicPr>
          <p:cNvPr id="5" name="Picture 4"/>
          <p:cNvPicPr>
            <a:picLocks noChangeAspect="1"/>
          </p:cNvPicPr>
          <p:nvPr/>
        </p:nvPicPr>
        <p:blipFill>
          <a:blip r:embed="rId5"/>
          <a:stretch>
            <a:fillRect/>
          </a:stretch>
        </p:blipFill>
        <p:spPr>
          <a:xfrm>
            <a:off x="9646024" y="374276"/>
            <a:ext cx="2357717" cy="1553136"/>
          </a:xfrm>
          <a:prstGeom prst="rect">
            <a:avLst/>
          </a:prstGeom>
        </p:spPr>
      </p:pic>
      <p:pic>
        <p:nvPicPr>
          <p:cNvPr id="6" name="Picture 5"/>
          <p:cNvPicPr>
            <a:picLocks noChangeAspect="1"/>
          </p:cNvPicPr>
          <p:nvPr/>
        </p:nvPicPr>
        <p:blipFill>
          <a:blip r:embed="rId6"/>
          <a:stretch>
            <a:fillRect/>
          </a:stretch>
        </p:blipFill>
        <p:spPr>
          <a:xfrm>
            <a:off x="496140" y="3954275"/>
            <a:ext cx="2181225" cy="2105025"/>
          </a:xfrm>
          <a:prstGeom prst="rect">
            <a:avLst/>
          </a:prstGeom>
        </p:spPr>
      </p:pic>
      <p:sp>
        <p:nvSpPr>
          <p:cNvPr id="8" name="Oval 7"/>
          <p:cNvSpPr/>
          <p:nvPr/>
        </p:nvSpPr>
        <p:spPr>
          <a:xfrm>
            <a:off x="9735671" y="1974243"/>
            <a:ext cx="1967449" cy="1253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The mountainous village of Aretha</a:t>
            </a:r>
            <a:endParaRPr lang="en-GB" sz="1600" dirty="0"/>
          </a:p>
        </p:txBody>
      </p:sp>
      <p:sp>
        <p:nvSpPr>
          <p:cNvPr id="9" name="Rounded Rectangle 8"/>
          <p:cNvSpPr/>
          <p:nvPr/>
        </p:nvSpPr>
        <p:spPr>
          <a:xfrm>
            <a:off x="10143437" y="5609082"/>
            <a:ext cx="1730445"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Greek </a:t>
            </a:r>
            <a:r>
              <a:rPr lang="en-GB" dirty="0" smtClean="0"/>
              <a:t>God</a:t>
            </a:r>
          </a:p>
          <a:p>
            <a:pPr algn="ctr"/>
            <a:r>
              <a:rPr lang="en-GB" dirty="0" smtClean="0"/>
              <a:t>Artemis</a:t>
            </a:r>
            <a:endParaRPr lang="en-GB" dirty="0"/>
          </a:p>
        </p:txBody>
      </p:sp>
      <p:sp>
        <p:nvSpPr>
          <p:cNvPr id="10" name="Oval 9"/>
          <p:cNvSpPr/>
          <p:nvPr/>
        </p:nvSpPr>
        <p:spPr>
          <a:xfrm>
            <a:off x="496140" y="2850776"/>
            <a:ext cx="1844920" cy="663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Cyclops</a:t>
            </a:r>
            <a:endParaRPr lang="en-GB" dirty="0"/>
          </a:p>
        </p:txBody>
      </p:sp>
      <p:sp>
        <p:nvSpPr>
          <p:cNvPr id="11" name="Rounded Rectangle 10"/>
          <p:cNvSpPr/>
          <p:nvPr/>
        </p:nvSpPr>
        <p:spPr>
          <a:xfrm>
            <a:off x="179294" y="5325035"/>
            <a:ext cx="1613647" cy="765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Tomas </a:t>
            </a:r>
            <a:endParaRPr lang="en-GB" dirty="0"/>
          </a:p>
        </p:txBody>
      </p:sp>
      <p:pic>
        <p:nvPicPr>
          <p:cNvPr id="12" name="Picture 11"/>
          <p:cNvPicPr>
            <a:picLocks noChangeAspect="1"/>
          </p:cNvPicPr>
          <p:nvPr/>
        </p:nvPicPr>
        <p:blipFill>
          <a:blip r:embed="rId7"/>
          <a:stretch>
            <a:fillRect/>
          </a:stretch>
        </p:blipFill>
        <p:spPr>
          <a:xfrm>
            <a:off x="9998145" y="3274125"/>
            <a:ext cx="1704975" cy="2219325"/>
          </a:xfrm>
          <a:prstGeom prst="rect">
            <a:avLst/>
          </a:prstGeom>
        </p:spPr>
      </p:pic>
      <p:sp>
        <p:nvSpPr>
          <p:cNvPr id="7" name="Rounded Rectangle 6"/>
          <p:cNvSpPr/>
          <p:nvPr/>
        </p:nvSpPr>
        <p:spPr>
          <a:xfrm>
            <a:off x="3578802" y="143435"/>
            <a:ext cx="5235389" cy="270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Long ago, in the town of Aretha, in the mountains of ancient Greece, where long horned mountain goats and soaring eagles with huge wings flew, a cyclops destroyed the peace and tranquillity every month.  Villagers of Aretha dreaded the day each month, when animals and children disappeared. A huge, bloodthirsty, hideous monster entered the village and stole children from their homes.</a:t>
            </a:r>
            <a:endParaRPr lang="en-GB" dirty="0"/>
          </a:p>
        </p:txBody>
      </p:sp>
      <p:sp>
        <p:nvSpPr>
          <p:cNvPr id="13" name="Rounded Rectangle 12"/>
          <p:cNvSpPr/>
          <p:nvPr/>
        </p:nvSpPr>
        <p:spPr>
          <a:xfrm>
            <a:off x="3578801" y="3119763"/>
            <a:ext cx="5235389" cy="32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The villagers tried to rescue the children, but were flung into the air by the monstrous arms of the cyclops. His humongous feet stamped and stomped through the woodland, as he dragged his victims to his lair. After the kidnapping, the village was left in silence and the villagers feared the tiny children were lost forever. The villagers felt as weak as cotton and as feeble as petals, when faced with the strength of the gigantic beast. The parents wailed and moaned every night and felt broken hearted, as their children once stolen, never returned.</a:t>
            </a:r>
            <a:endParaRPr lang="en-GB" dirty="0"/>
          </a:p>
        </p:txBody>
      </p:sp>
    </p:spTree>
    <p:extLst>
      <p:ext uri="{BB962C8B-B14F-4D97-AF65-F5344CB8AC3E}">
        <p14:creationId xmlns:p14="http://schemas.microsoft.com/office/powerpoint/2010/main" val="32890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95098" y="0"/>
            <a:ext cx="12583190" cy="67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0" y="183776"/>
            <a:ext cx="2914650" cy="2438400"/>
          </a:xfrm>
          <a:prstGeom prst="rect">
            <a:avLst/>
          </a:prstGeom>
        </p:spPr>
      </p:pic>
      <p:pic>
        <p:nvPicPr>
          <p:cNvPr id="5" name="Picture 4"/>
          <p:cNvPicPr>
            <a:picLocks noChangeAspect="1"/>
          </p:cNvPicPr>
          <p:nvPr/>
        </p:nvPicPr>
        <p:blipFill>
          <a:blip r:embed="rId5"/>
          <a:stretch>
            <a:fillRect/>
          </a:stretch>
        </p:blipFill>
        <p:spPr>
          <a:xfrm>
            <a:off x="9646024" y="374276"/>
            <a:ext cx="2357717" cy="1553136"/>
          </a:xfrm>
          <a:prstGeom prst="rect">
            <a:avLst/>
          </a:prstGeom>
        </p:spPr>
      </p:pic>
      <p:pic>
        <p:nvPicPr>
          <p:cNvPr id="6" name="Picture 5"/>
          <p:cNvPicPr>
            <a:picLocks noChangeAspect="1"/>
          </p:cNvPicPr>
          <p:nvPr/>
        </p:nvPicPr>
        <p:blipFill>
          <a:blip r:embed="rId6"/>
          <a:stretch>
            <a:fillRect/>
          </a:stretch>
        </p:blipFill>
        <p:spPr>
          <a:xfrm>
            <a:off x="496140" y="3954275"/>
            <a:ext cx="2181225" cy="2105025"/>
          </a:xfrm>
          <a:prstGeom prst="rect">
            <a:avLst/>
          </a:prstGeom>
        </p:spPr>
      </p:pic>
      <p:sp>
        <p:nvSpPr>
          <p:cNvPr id="8" name="Oval 7"/>
          <p:cNvSpPr/>
          <p:nvPr/>
        </p:nvSpPr>
        <p:spPr>
          <a:xfrm>
            <a:off x="9735671" y="1974243"/>
            <a:ext cx="1967449" cy="1253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The mountainous village of Aretha</a:t>
            </a:r>
            <a:endParaRPr lang="en-GB" sz="1600" dirty="0"/>
          </a:p>
        </p:txBody>
      </p:sp>
      <p:sp>
        <p:nvSpPr>
          <p:cNvPr id="9" name="Rounded Rectangle 8"/>
          <p:cNvSpPr/>
          <p:nvPr/>
        </p:nvSpPr>
        <p:spPr>
          <a:xfrm>
            <a:off x="10143437" y="5609082"/>
            <a:ext cx="1730445"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Greek god Artemis.</a:t>
            </a:r>
          </a:p>
          <a:p>
            <a:pPr algn="ctr"/>
            <a:endParaRPr lang="en-GB" dirty="0"/>
          </a:p>
        </p:txBody>
      </p:sp>
      <p:sp>
        <p:nvSpPr>
          <p:cNvPr id="10" name="Oval 9"/>
          <p:cNvSpPr/>
          <p:nvPr/>
        </p:nvSpPr>
        <p:spPr>
          <a:xfrm>
            <a:off x="496140" y="2850776"/>
            <a:ext cx="1844920" cy="663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Cyclops</a:t>
            </a:r>
            <a:endParaRPr lang="en-GB" dirty="0"/>
          </a:p>
        </p:txBody>
      </p:sp>
      <p:sp>
        <p:nvSpPr>
          <p:cNvPr id="11" name="Rounded Rectangle 10"/>
          <p:cNvSpPr/>
          <p:nvPr/>
        </p:nvSpPr>
        <p:spPr>
          <a:xfrm>
            <a:off x="128204" y="5734071"/>
            <a:ext cx="1613647" cy="765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Tomas </a:t>
            </a:r>
            <a:endParaRPr lang="en-GB" dirty="0"/>
          </a:p>
        </p:txBody>
      </p:sp>
      <p:pic>
        <p:nvPicPr>
          <p:cNvPr id="12" name="Picture 11"/>
          <p:cNvPicPr>
            <a:picLocks noChangeAspect="1"/>
          </p:cNvPicPr>
          <p:nvPr/>
        </p:nvPicPr>
        <p:blipFill>
          <a:blip r:embed="rId7"/>
          <a:stretch>
            <a:fillRect/>
          </a:stretch>
        </p:blipFill>
        <p:spPr>
          <a:xfrm>
            <a:off x="9998145" y="3274125"/>
            <a:ext cx="1704975" cy="2219325"/>
          </a:xfrm>
          <a:prstGeom prst="rect">
            <a:avLst/>
          </a:prstGeom>
        </p:spPr>
      </p:pic>
      <p:sp>
        <p:nvSpPr>
          <p:cNvPr id="7" name="Rounded Rectangle 6"/>
          <p:cNvSpPr/>
          <p:nvPr/>
        </p:nvSpPr>
        <p:spPr>
          <a:xfrm>
            <a:off x="3578802" y="143435"/>
            <a:ext cx="5235389" cy="270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One of the village children did survive kidnapping and once fully grown and an adult, he promised his mother and father, he would destroy the evil creature. “I will seek this demon and bring the children of Aretha home,” assured Tomas. He would follow the one eyed beast to his lair.</a:t>
            </a:r>
            <a:endParaRPr lang="en-GB" dirty="0"/>
          </a:p>
        </p:txBody>
      </p:sp>
      <p:sp>
        <p:nvSpPr>
          <p:cNvPr id="13" name="Rounded Rectangle 12"/>
          <p:cNvSpPr/>
          <p:nvPr/>
        </p:nvSpPr>
        <p:spPr>
          <a:xfrm>
            <a:off x="3578801" y="3119763"/>
            <a:ext cx="5235389" cy="32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mtClean="0"/>
              <a:t>The hero Tomas was brave and very wise and he realised, that he needed extra help, as he was a mere mortal. Every night, he prayed to the god Artemis, who was renowned for her strength and courage. He felt hopeful, that Artemis would assist him in the quest before him….</a:t>
            </a:r>
            <a:endParaRPr lang="en-GB" b="1" dirty="0"/>
          </a:p>
        </p:txBody>
      </p:sp>
    </p:spTree>
    <p:extLst>
      <p:ext uri="{BB962C8B-B14F-4D97-AF65-F5344CB8AC3E}">
        <p14:creationId xmlns:p14="http://schemas.microsoft.com/office/powerpoint/2010/main" val="332328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95098" y="0"/>
            <a:ext cx="12583190" cy="67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0" y="183776"/>
            <a:ext cx="2914650" cy="2438400"/>
          </a:xfrm>
          <a:prstGeom prst="rect">
            <a:avLst/>
          </a:prstGeom>
        </p:spPr>
      </p:pic>
      <p:pic>
        <p:nvPicPr>
          <p:cNvPr id="5" name="Picture 4"/>
          <p:cNvPicPr>
            <a:picLocks noChangeAspect="1"/>
          </p:cNvPicPr>
          <p:nvPr/>
        </p:nvPicPr>
        <p:blipFill>
          <a:blip r:embed="rId5"/>
          <a:stretch>
            <a:fillRect/>
          </a:stretch>
        </p:blipFill>
        <p:spPr>
          <a:xfrm>
            <a:off x="9646024" y="374276"/>
            <a:ext cx="2357717" cy="1553136"/>
          </a:xfrm>
          <a:prstGeom prst="rect">
            <a:avLst/>
          </a:prstGeom>
        </p:spPr>
      </p:pic>
      <p:pic>
        <p:nvPicPr>
          <p:cNvPr id="6" name="Picture 5"/>
          <p:cNvPicPr>
            <a:picLocks noChangeAspect="1"/>
          </p:cNvPicPr>
          <p:nvPr/>
        </p:nvPicPr>
        <p:blipFill>
          <a:blip r:embed="rId6"/>
          <a:stretch>
            <a:fillRect/>
          </a:stretch>
        </p:blipFill>
        <p:spPr>
          <a:xfrm>
            <a:off x="496140" y="3954275"/>
            <a:ext cx="2181225" cy="2105025"/>
          </a:xfrm>
          <a:prstGeom prst="rect">
            <a:avLst/>
          </a:prstGeom>
        </p:spPr>
      </p:pic>
      <p:sp>
        <p:nvSpPr>
          <p:cNvPr id="8" name="Oval 7"/>
          <p:cNvSpPr/>
          <p:nvPr/>
        </p:nvSpPr>
        <p:spPr>
          <a:xfrm>
            <a:off x="9735671" y="1974243"/>
            <a:ext cx="1967449" cy="1253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Setting</a:t>
            </a:r>
            <a:endParaRPr lang="en-GB" sz="1600" dirty="0"/>
          </a:p>
        </p:txBody>
      </p:sp>
      <p:sp>
        <p:nvSpPr>
          <p:cNvPr id="9" name="Rounded Rectangle 8"/>
          <p:cNvSpPr/>
          <p:nvPr/>
        </p:nvSpPr>
        <p:spPr>
          <a:xfrm>
            <a:off x="10143437" y="5609082"/>
            <a:ext cx="1730445"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god</a:t>
            </a:r>
            <a:endParaRPr lang="en-GB" dirty="0"/>
          </a:p>
        </p:txBody>
      </p:sp>
      <p:sp>
        <p:nvSpPr>
          <p:cNvPr id="10" name="Oval 9"/>
          <p:cNvSpPr/>
          <p:nvPr/>
        </p:nvSpPr>
        <p:spPr>
          <a:xfrm>
            <a:off x="496140" y="2850776"/>
            <a:ext cx="1844920" cy="663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Monster</a:t>
            </a:r>
            <a:endParaRPr lang="en-GB" dirty="0"/>
          </a:p>
        </p:txBody>
      </p:sp>
      <p:sp>
        <p:nvSpPr>
          <p:cNvPr id="11" name="Rounded Rectangle 10"/>
          <p:cNvSpPr/>
          <p:nvPr/>
        </p:nvSpPr>
        <p:spPr>
          <a:xfrm>
            <a:off x="128204" y="5734071"/>
            <a:ext cx="1613647" cy="765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Hero/Heroine </a:t>
            </a:r>
            <a:endParaRPr lang="en-GB" dirty="0"/>
          </a:p>
        </p:txBody>
      </p:sp>
      <p:pic>
        <p:nvPicPr>
          <p:cNvPr id="12" name="Picture 11"/>
          <p:cNvPicPr>
            <a:picLocks noChangeAspect="1"/>
          </p:cNvPicPr>
          <p:nvPr/>
        </p:nvPicPr>
        <p:blipFill>
          <a:blip r:embed="rId7"/>
          <a:stretch>
            <a:fillRect/>
          </a:stretch>
        </p:blipFill>
        <p:spPr>
          <a:xfrm>
            <a:off x="9998145" y="3274125"/>
            <a:ext cx="1704975" cy="2219325"/>
          </a:xfrm>
          <a:prstGeom prst="rect">
            <a:avLst/>
          </a:prstGeom>
        </p:spPr>
      </p:pic>
      <p:sp>
        <p:nvSpPr>
          <p:cNvPr id="7" name="Rounded Rectangle 6"/>
          <p:cNvSpPr/>
          <p:nvPr/>
        </p:nvSpPr>
        <p:spPr>
          <a:xfrm>
            <a:off x="3578802" y="143435"/>
            <a:ext cx="5235389" cy="270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002060"/>
                </a:solidFill>
              </a:rPr>
              <a:t>Mild</a:t>
            </a:r>
          </a:p>
          <a:p>
            <a:pPr algn="ctr"/>
            <a:r>
              <a:rPr lang="en-GB" b="1" dirty="0" smtClean="0"/>
              <a:t>Write a sentence </a:t>
            </a:r>
            <a:r>
              <a:rPr lang="en-GB" b="1" dirty="0" smtClean="0"/>
              <a:t>for </a:t>
            </a:r>
            <a:r>
              <a:rPr lang="en-GB" b="1" dirty="0" smtClean="0">
                <a:solidFill>
                  <a:srgbClr val="002060"/>
                </a:solidFill>
              </a:rPr>
              <a:t>your</a:t>
            </a:r>
            <a:r>
              <a:rPr lang="en-GB" b="1" dirty="0" smtClean="0"/>
              <a:t>:-</a:t>
            </a:r>
            <a:endParaRPr lang="en-GB" b="1" dirty="0" smtClean="0"/>
          </a:p>
          <a:p>
            <a:pPr algn="ctr"/>
            <a:r>
              <a:rPr lang="en-GB" b="1" dirty="0" smtClean="0"/>
              <a:t>Setting</a:t>
            </a:r>
          </a:p>
          <a:p>
            <a:pPr algn="ctr"/>
            <a:r>
              <a:rPr lang="en-GB" b="1" dirty="0" smtClean="0"/>
              <a:t>Monster</a:t>
            </a:r>
          </a:p>
          <a:p>
            <a:pPr algn="ctr"/>
            <a:r>
              <a:rPr lang="en-GB" b="1" dirty="0" smtClean="0"/>
              <a:t>Hero or heroine</a:t>
            </a:r>
          </a:p>
          <a:p>
            <a:pPr algn="ctr"/>
            <a:r>
              <a:rPr lang="en-GB" b="1" dirty="0" smtClean="0"/>
              <a:t>Monster and problem</a:t>
            </a:r>
          </a:p>
          <a:p>
            <a:pPr algn="ctr"/>
            <a:r>
              <a:rPr lang="en-GB" b="1" dirty="0" smtClean="0"/>
              <a:t>Look at your box plan and word banks to help you.</a:t>
            </a:r>
            <a:endParaRPr lang="en-GB" b="1" dirty="0"/>
          </a:p>
        </p:txBody>
      </p:sp>
      <p:sp>
        <p:nvSpPr>
          <p:cNvPr id="13" name="Rounded Rectangle 12"/>
          <p:cNvSpPr/>
          <p:nvPr/>
        </p:nvSpPr>
        <p:spPr>
          <a:xfrm>
            <a:off x="3578801" y="3119763"/>
            <a:ext cx="5235389" cy="355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002060"/>
                </a:solidFill>
              </a:rPr>
              <a:t>Hot and Spicy</a:t>
            </a:r>
          </a:p>
          <a:p>
            <a:pPr algn="ctr"/>
            <a:r>
              <a:rPr lang="en-GB" b="1" dirty="0" smtClean="0"/>
              <a:t>Write at least two sentences </a:t>
            </a:r>
            <a:r>
              <a:rPr lang="en-GB" b="1" dirty="0" smtClean="0"/>
              <a:t>about </a:t>
            </a:r>
            <a:r>
              <a:rPr lang="en-GB" b="1" dirty="0" smtClean="0">
                <a:solidFill>
                  <a:srgbClr val="002060"/>
                </a:solidFill>
              </a:rPr>
              <a:t>your</a:t>
            </a:r>
            <a:r>
              <a:rPr lang="en-GB" b="1" dirty="0" smtClean="0"/>
              <a:t>:</a:t>
            </a:r>
            <a:endParaRPr lang="en-GB" b="1" dirty="0" smtClean="0"/>
          </a:p>
          <a:p>
            <a:pPr algn="ctr"/>
            <a:r>
              <a:rPr lang="en-GB" b="1" dirty="0" smtClean="0"/>
              <a:t>Setting</a:t>
            </a:r>
          </a:p>
          <a:p>
            <a:pPr algn="ctr"/>
            <a:r>
              <a:rPr lang="en-GB" b="1" dirty="0" smtClean="0"/>
              <a:t>Monster</a:t>
            </a:r>
          </a:p>
          <a:p>
            <a:pPr algn="ctr"/>
            <a:r>
              <a:rPr lang="en-GB" b="1" dirty="0" smtClean="0"/>
              <a:t>Hero or Heroine</a:t>
            </a:r>
          </a:p>
          <a:p>
            <a:pPr algn="ctr"/>
            <a:r>
              <a:rPr lang="en-GB" b="1" dirty="0" smtClean="0"/>
              <a:t>Monster and problem.</a:t>
            </a:r>
          </a:p>
          <a:p>
            <a:pPr algn="ctr"/>
            <a:r>
              <a:rPr lang="en-GB" b="1" dirty="0" smtClean="0"/>
              <a:t>Add similes, fronted adverbials, dialogue and wow vocabulary.</a:t>
            </a:r>
          </a:p>
          <a:p>
            <a:pPr algn="ctr"/>
            <a:r>
              <a:rPr lang="en-GB" b="1" dirty="0" smtClean="0">
                <a:solidFill>
                  <a:srgbClr val="002060"/>
                </a:solidFill>
              </a:rPr>
              <a:t>Extra challenge finish your story during the Easter holidays. Which weapons is your hero/heroine given. How is the monster </a:t>
            </a:r>
            <a:r>
              <a:rPr lang="en-GB" b="1" dirty="0" smtClean="0">
                <a:solidFill>
                  <a:srgbClr val="002060"/>
                </a:solidFill>
              </a:rPr>
              <a:t>defeated? </a:t>
            </a:r>
            <a:r>
              <a:rPr lang="en-GB" b="1" dirty="0" smtClean="0">
                <a:solidFill>
                  <a:srgbClr val="002060"/>
                </a:solidFill>
              </a:rPr>
              <a:t>Use your word banks, plan and work over the last week to help you. </a:t>
            </a:r>
            <a:endParaRPr lang="en-GB" b="1" dirty="0">
              <a:solidFill>
                <a:srgbClr val="002060"/>
              </a:solidFill>
            </a:endParaRPr>
          </a:p>
        </p:txBody>
      </p:sp>
      <p:sp>
        <p:nvSpPr>
          <p:cNvPr id="3" name="Rounded Rectangle 2"/>
          <p:cNvSpPr/>
          <p:nvPr/>
        </p:nvSpPr>
        <p:spPr>
          <a:xfrm>
            <a:off x="2232212" y="2622176"/>
            <a:ext cx="1346589" cy="65194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Problem</a:t>
            </a:r>
            <a:endParaRPr lang="en-GB" dirty="0"/>
          </a:p>
        </p:txBody>
      </p:sp>
      <p:sp>
        <p:nvSpPr>
          <p:cNvPr id="14" name="5-Point Star 13"/>
          <p:cNvSpPr/>
          <p:nvPr/>
        </p:nvSpPr>
        <p:spPr>
          <a:xfrm>
            <a:off x="7918727" y="2788740"/>
            <a:ext cx="2974881" cy="2443824"/>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Take some time to edit your work. Ask a grown up or an older sibling to help.</a:t>
            </a:r>
            <a:endParaRPr lang="en-GB" sz="1200" b="1" dirty="0">
              <a:solidFill>
                <a:schemeClr val="tx1"/>
              </a:solidFill>
            </a:endParaRPr>
          </a:p>
        </p:txBody>
      </p:sp>
      <p:pic>
        <p:nvPicPr>
          <p:cNvPr id="15" name="Picture 14"/>
          <p:cNvPicPr>
            <a:picLocks noChangeAspect="1"/>
          </p:cNvPicPr>
          <p:nvPr/>
        </p:nvPicPr>
        <p:blipFill>
          <a:blip r:embed="rId8"/>
          <a:stretch>
            <a:fillRect/>
          </a:stretch>
        </p:blipFill>
        <p:spPr>
          <a:xfrm>
            <a:off x="7899917" y="4093895"/>
            <a:ext cx="914273" cy="579783"/>
          </a:xfrm>
          <a:prstGeom prst="rect">
            <a:avLst/>
          </a:prstGeom>
        </p:spPr>
      </p:pic>
      <p:pic>
        <p:nvPicPr>
          <p:cNvPr id="16" name="Picture 15"/>
          <p:cNvPicPr>
            <a:picLocks noChangeAspect="1"/>
          </p:cNvPicPr>
          <p:nvPr/>
        </p:nvPicPr>
        <p:blipFill>
          <a:blip r:embed="rId9"/>
          <a:stretch>
            <a:fillRect/>
          </a:stretch>
        </p:blipFill>
        <p:spPr>
          <a:xfrm>
            <a:off x="9015451" y="4920632"/>
            <a:ext cx="872620" cy="623864"/>
          </a:xfrm>
          <a:prstGeom prst="rect">
            <a:avLst/>
          </a:prstGeom>
        </p:spPr>
      </p:pic>
    </p:spTree>
    <p:extLst>
      <p:ext uri="{BB962C8B-B14F-4D97-AF65-F5344CB8AC3E}">
        <p14:creationId xmlns:p14="http://schemas.microsoft.com/office/powerpoint/2010/main" val="406994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727</Words>
  <Application>Microsoft Office PowerPoint</Application>
  <PresentationFormat>Widescreen</PresentationFormat>
  <Paragraphs>92</Paragraphs>
  <Slides>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Arial</vt:lpstr>
      <vt:lpstr>Calibri</vt:lpstr>
      <vt:lpstr>Calibri Light</vt:lpstr>
      <vt:lpstr>Comic Sans MS</vt:lpstr>
      <vt:lpstr>Symbol</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Clayton</dc:creator>
  <cp:lastModifiedBy>Cathy Clayton</cp:lastModifiedBy>
  <cp:revision>14</cp:revision>
  <dcterms:created xsi:type="dcterms:W3CDTF">2020-04-01T09:25:49Z</dcterms:created>
  <dcterms:modified xsi:type="dcterms:W3CDTF">2020-04-01T11:30:23Z</dcterms:modified>
</cp:coreProperties>
</file>