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3" r:id="rId4"/>
    <p:sldId id="262"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4" d="100"/>
          <a:sy n="84" d="100"/>
        </p:scale>
        <p:origin x="53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2CD7B0B-5C28-480C-9ACD-A6577DB4555C}"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9B29E1-69D2-403C-83A5-065372D8B130}" type="slidenum">
              <a:rPr lang="en-GB" smtClean="0"/>
              <a:t>‹#›</a:t>
            </a:fld>
            <a:endParaRPr lang="en-GB"/>
          </a:p>
        </p:txBody>
      </p:sp>
    </p:spTree>
    <p:extLst>
      <p:ext uri="{BB962C8B-B14F-4D97-AF65-F5344CB8AC3E}">
        <p14:creationId xmlns:p14="http://schemas.microsoft.com/office/powerpoint/2010/main" val="3588808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CD7B0B-5C28-480C-9ACD-A6577DB4555C}"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9B29E1-69D2-403C-83A5-065372D8B130}" type="slidenum">
              <a:rPr lang="en-GB" smtClean="0"/>
              <a:t>‹#›</a:t>
            </a:fld>
            <a:endParaRPr lang="en-GB"/>
          </a:p>
        </p:txBody>
      </p:sp>
    </p:spTree>
    <p:extLst>
      <p:ext uri="{BB962C8B-B14F-4D97-AF65-F5344CB8AC3E}">
        <p14:creationId xmlns:p14="http://schemas.microsoft.com/office/powerpoint/2010/main" val="3580353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CD7B0B-5C28-480C-9ACD-A6577DB4555C}"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9B29E1-69D2-403C-83A5-065372D8B130}" type="slidenum">
              <a:rPr lang="en-GB" smtClean="0"/>
              <a:t>‹#›</a:t>
            </a:fld>
            <a:endParaRPr lang="en-GB"/>
          </a:p>
        </p:txBody>
      </p:sp>
    </p:spTree>
    <p:extLst>
      <p:ext uri="{BB962C8B-B14F-4D97-AF65-F5344CB8AC3E}">
        <p14:creationId xmlns:p14="http://schemas.microsoft.com/office/powerpoint/2010/main" val="2329168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CD7B0B-5C28-480C-9ACD-A6577DB4555C}"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9B29E1-69D2-403C-83A5-065372D8B130}" type="slidenum">
              <a:rPr lang="en-GB" smtClean="0"/>
              <a:t>‹#›</a:t>
            </a:fld>
            <a:endParaRPr lang="en-GB"/>
          </a:p>
        </p:txBody>
      </p:sp>
    </p:spTree>
    <p:extLst>
      <p:ext uri="{BB962C8B-B14F-4D97-AF65-F5344CB8AC3E}">
        <p14:creationId xmlns:p14="http://schemas.microsoft.com/office/powerpoint/2010/main" val="2864479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2CD7B0B-5C28-480C-9ACD-A6577DB4555C}"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9B29E1-69D2-403C-83A5-065372D8B130}" type="slidenum">
              <a:rPr lang="en-GB" smtClean="0"/>
              <a:t>‹#›</a:t>
            </a:fld>
            <a:endParaRPr lang="en-GB"/>
          </a:p>
        </p:txBody>
      </p:sp>
    </p:spTree>
    <p:extLst>
      <p:ext uri="{BB962C8B-B14F-4D97-AF65-F5344CB8AC3E}">
        <p14:creationId xmlns:p14="http://schemas.microsoft.com/office/powerpoint/2010/main" val="84958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2CD7B0B-5C28-480C-9ACD-A6577DB4555C}" type="datetimeFigureOut">
              <a:rPr lang="en-GB" smtClean="0"/>
              <a:t>17/04/2020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9B29E1-69D2-403C-83A5-065372D8B130}" type="slidenum">
              <a:rPr lang="en-GB" smtClean="0"/>
              <a:t>‹#›</a:t>
            </a:fld>
            <a:endParaRPr lang="en-GB"/>
          </a:p>
        </p:txBody>
      </p:sp>
    </p:spTree>
    <p:extLst>
      <p:ext uri="{BB962C8B-B14F-4D97-AF65-F5344CB8AC3E}">
        <p14:creationId xmlns:p14="http://schemas.microsoft.com/office/powerpoint/2010/main" val="660114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2CD7B0B-5C28-480C-9ACD-A6577DB4555C}" type="datetimeFigureOut">
              <a:rPr lang="en-GB" smtClean="0"/>
              <a:t>17/04/2020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9B29E1-69D2-403C-83A5-065372D8B130}" type="slidenum">
              <a:rPr lang="en-GB" smtClean="0"/>
              <a:t>‹#›</a:t>
            </a:fld>
            <a:endParaRPr lang="en-GB"/>
          </a:p>
        </p:txBody>
      </p:sp>
    </p:spTree>
    <p:extLst>
      <p:ext uri="{BB962C8B-B14F-4D97-AF65-F5344CB8AC3E}">
        <p14:creationId xmlns:p14="http://schemas.microsoft.com/office/powerpoint/2010/main" val="2122510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2CD7B0B-5C28-480C-9ACD-A6577DB4555C}" type="datetimeFigureOut">
              <a:rPr lang="en-GB" smtClean="0"/>
              <a:t>17/04/2020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9B29E1-69D2-403C-83A5-065372D8B130}" type="slidenum">
              <a:rPr lang="en-GB" smtClean="0"/>
              <a:t>‹#›</a:t>
            </a:fld>
            <a:endParaRPr lang="en-GB"/>
          </a:p>
        </p:txBody>
      </p:sp>
    </p:spTree>
    <p:extLst>
      <p:ext uri="{BB962C8B-B14F-4D97-AF65-F5344CB8AC3E}">
        <p14:creationId xmlns:p14="http://schemas.microsoft.com/office/powerpoint/2010/main" val="4078990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CD7B0B-5C28-480C-9ACD-A6577DB4555C}" type="datetimeFigureOut">
              <a:rPr lang="en-GB" smtClean="0"/>
              <a:t>17/04/2020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9B29E1-69D2-403C-83A5-065372D8B130}" type="slidenum">
              <a:rPr lang="en-GB" smtClean="0"/>
              <a:t>‹#›</a:t>
            </a:fld>
            <a:endParaRPr lang="en-GB"/>
          </a:p>
        </p:txBody>
      </p:sp>
    </p:spTree>
    <p:extLst>
      <p:ext uri="{BB962C8B-B14F-4D97-AF65-F5344CB8AC3E}">
        <p14:creationId xmlns:p14="http://schemas.microsoft.com/office/powerpoint/2010/main" val="112569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CD7B0B-5C28-480C-9ACD-A6577DB4555C}" type="datetimeFigureOut">
              <a:rPr lang="en-GB" smtClean="0"/>
              <a:t>17/04/2020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9B29E1-69D2-403C-83A5-065372D8B130}" type="slidenum">
              <a:rPr lang="en-GB" smtClean="0"/>
              <a:t>‹#›</a:t>
            </a:fld>
            <a:endParaRPr lang="en-GB"/>
          </a:p>
        </p:txBody>
      </p:sp>
    </p:spTree>
    <p:extLst>
      <p:ext uri="{BB962C8B-B14F-4D97-AF65-F5344CB8AC3E}">
        <p14:creationId xmlns:p14="http://schemas.microsoft.com/office/powerpoint/2010/main" val="1342543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CD7B0B-5C28-480C-9ACD-A6577DB4555C}" type="datetimeFigureOut">
              <a:rPr lang="en-GB" smtClean="0"/>
              <a:t>17/04/2020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9B29E1-69D2-403C-83A5-065372D8B130}" type="slidenum">
              <a:rPr lang="en-GB" smtClean="0"/>
              <a:t>‹#›</a:t>
            </a:fld>
            <a:endParaRPr lang="en-GB"/>
          </a:p>
        </p:txBody>
      </p:sp>
    </p:spTree>
    <p:extLst>
      <p:ext uri="{BB962C8B-B14F-4D97-AF65-F5344CB8AC3E}">
        <p14:creationId xmlns:p14="http://schemas.microsoft.com/office/powerpoint/2010/main" val="2498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CD7B0B-5C28-480C-9ACD-A6577DB4555C}" type="datetimeFigureOut">
              <a:rPr lang="en-GB" smtClean="0"/>
              <a:t>17/04/2020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9B29E1-69D2-403C-83A5-065372D8B130}" type="slidenum">
              <a:rPr lang="en-GB" smtClean="0"/>
              <a:t>‹#›</a:t>
            </a:fld>
            <a:endParaRPr lang="en-GB"/>
          </a:p>
        </p:txBody>
      </p:sp>
    </p:spTree>
    <p:extLst>
      <p:ext uri="{BB962C8B-B14F-4D97-AF65-F5344CB8AC3E}">
        <p14:creationId xmlns:p14="http://schemas.microsoft.com/office/powerpoint/2010/main" val="1568513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821"/>
            <a:ext cx="9819861" cy="1580322"/>
          </a:xfrm>
          <a:solidFill>
            <a:schemeClr val="accent6">
              <a:lumMod val="50000"/>
            </a:schemeClr>
          </a:solidFill>
        </p:spPr>
        <p:txBody>
          <a:bodyPr>
            <a:noAutofit/>
          </a:bodyPr>
          <a:lstStyle/>
          <a:p>
            <a:r>
              <a:rPr lang="en-GB" sz="2800" dirty="0" smtClean="0">
                <a:solidFill>
                  <a:schemeClr val="bg1"/>
                </a:solidFill>
                <a:latin typeface="Comic Sans MS" panose="030F0702030302020204" pitchFamily="66" charset="0"/>
              </a:rPr>
              <a:t>Monday 20</a:t>
            </a:r>
            <a:r>
              <a:rPr lang="en-GB" sz="2800" baseline="30000" dirty="0" smtClean="0">
                <a:solidFill>
                  <a:schemeClr val="bg1"/>
                </a:solidFill>
                <a:latin typeface="Comic Sans MS" panose="030F0702030302020204" pitchFamily="66" charset="0"/>
              </a:rPr>
              <a:t>th</a:t>
            </a:r>
            <a:r>
              <a:rPr lang="en-GB" sz="2800" dirty="0" smtClean="0">
                <a:solidFill>
                  <a:schemeClr val="bg1"/>
                </a:solidFill>
                <a:latin typeface="Comic Sans MS" panose="030F0702030302020204" pitchFamily="66" charset="0"/>
              </a:rPr>
              <a:t> April </a:t>
            </a:r>
            <a:br>
              <a:rPr lang="en-GB" sz="2800" dirty="0" smtClean="0">
                <a:solidFill>
                  <a:schemeClr val="bg1"/>
                </a:solidFill>
                <a:latin typeface="Comic Sans MS" panose="030F0702030302020204" pitchFamily="66" charset="0"/>
              </a:rPr>
            </a:br>
            <a:r>
              <a:rPr lang="en-GB" sz="2800" dirty="0" smtClean="0">
                <a:solidFill>
                  <a:schemeClr val="bg1"/>
                </a:solidFill>
                <a:latin typeface="Comic Sans MS" panose="030F0702030302020204" pitchFamily="66" charset="0"/>
              </a:rPr>
              <a:t>Year 4 Maths</a:t>
            </a:r>
            <a:br>
              <a:rPr lang="en-GB" sz="2800" dirty="0" smtClean="0">
                <a:solidFill>
                  <a:schemeClr val="bg1"/>
                </a:solidFill>
                <a:latin typeface="Comic Sans MS" panose="030F0702030302020204" pitchFamily="66" charset="0"/>
              </a:rPr>
            </a:br>
            <a:r>
              <a:rPr lang="en-GB" sz="2800" dirty="0" smtClean="0">
                <a:solidFill>
                  <a:schemeClr val="bg1"/>
                </a:solidFill>
                <a:latin typeface="Comic Sans MS" panose="030F0702030302020204" pitchFamily="66" charset="0"/>
              </a:rPr>
              <a:t>LO To solve problems with hours, minutes and seconds.</a:t>
            </a:r>
            <a:endParaRPr lang="en-GB" sz="2800" dirty="0">
              <a:solidFill>
                <a:schemeClr val="bg1"/>
              </a:solidFill>
              <a:latin typeface="Comic Sans MS" panose="030F0702030302020204" pitchFamily="66" charset="0"/>
            </a:endParaRPr>
          </a:p>
        </p:txBody>
      </p:sp>
      <p:sp>
        <p:nvSpPr>
          <p:cNvPr id="3" name="Subtitle 2"/>
          <p:cNvSpPr>
            <a:spLocks noGrp="1"/>
          </p:cNvSpPr>
          <p:nvPr>
            <p:ph sz="half" idx="1"/>
          </p:nvPr>
        </p:nvSpPr>
        <p:spPr>
          <a:xfrm>
            <a:off x="854765" y="1679715"/>
            <a:ext cx="8825948" cy="2044636"/>
          </a:xfrm>
          <a:solidFill>
            <a:schemeClr val="accent4">
              <a:lumMod val="40000"/>
              <a:lumOff val="60000"/>
            </a:schemeClr>
          </a:solidFill>
        </p:spPr>
        <p:txBody>
          <a:bodyPr>
            <a:normAutofit lnSpcReduction="10000"/>
          </a:bodyPr>
          <a:lstStyle/>
          <a:p>
            <a:pPr marL="0" indent="0" algn="ctr">
              <a:buNone/>
            </a:pPr>
            <a:endParaRPr lang="en-GB" sz="1050" b="1" dirty="0" smtClean="0">
              <a:latin typeface="Comic Sans MS" panose="030F0702030302020204" pitchFamily="66" charset="0"/>
            </a:endParaRPr>
          </a:p>
          <a:p>
            <a:pPr marL="0" indent="0" algn="ctr">
              <a:buNone/>
            </a:pPr>
            <a:r>
              <a:rPr lang="en-GB" sz="2400" b="1" dirty="0" smtClean="0">
                <a:latin typeface="Comic Sans MS" panose="030F0702030302020204" pitchFamily="66" charset="0"/>
              </a:rPr>
              <a:t>SUCCESS CRITERIA</a:t>
            </a:r>
          </a:p>
          <a:p>
            <a:pPr marL="625475" indent="-446088">
              <a:buFont typeface="+mj-lt"/>
              <a:buAutoNum type="arabicPeriod"/>
            </a:pPr>
            <a:r>
              <a:rPr lang="en-GB" sz="2400" dirty="0" smtClean="0">
                <a:latin typeface="Comic Sans MS" panose="030F0702030302020204" pitchFamily="66" charset="0"/>
              </a:rPr>
              <a:t>I can solve problems with hours minutes and seconds.</a:t>
            </a:r>
          </a:p>
          <a:p>
            <a:pPr marL="625475" indent="-446088">
              <a:buFont typeface="+mj-lt"/>
              <a:buAutoNum type="arabicPeriod"/>
            </a:pPr>
            <a:r>
              <a:rPr lang="en-GB" sz="2400" dirty="0" smtClean="0">
                <a:latin typeface="Comic Sans MS" panose="030F0702030302020204" pitchFamily="66" charset="0"/>
              </a:rPr>
              <a:t>I can convert minutes to hours and hours to minutes.</a:t>
            </a:r>
            <a:endParaRPr lang="en-GB" sz="2400" dirty="0">
              <a:latin typeface="Comic Sans MS" panose="030F0702030302020204" pitchFamily="66" charset="0"/>
            </a:endParaRPr>
          </a:p>
          <a:p>
            <a:pPr marL="625475" indent="-446088">
              <a:buFont typeface="+mj-lt"/>
              <a:buAutoNum type="arabicPeriod"/>
            </a:pPr>
            <a:r>
              <a:rPr lang="en-GB" sz="2400" dirty="0" smtClean="0">
                <a:latin typeface="Comic Sans MS" panose="030F0702030302020204" pitchFamily="66" charset="0"/>
              </a:rPr>
              <a:t>I know how many units in minutes and hours.</a:t>
            </a:r>
            <a:endParaRPr lang="en-GB" sz="2400" dirty="0">
              <a:latin typeface="Comic Sans MS" panose="030F0702030302020204" pitchFamily="66" charset="0"/>
            </a:endParaRPr>
          </a:p>
          <a:p>
            <a:pPr marL="625475" indent="-446088">
              <a:buFont typeface="+mj-lt"/>
              <a:buAutoNum type="arabicPeriod"/>
            </a:pPr>
            <a:endParaRPr lang="en-GB" sz="2200" dirty="0">
              <a:latin typeface="Comic Sans MS" panose="030F0702030302020204" pitchFamily="66" charset="0"/>
            </a:endParaRPr>
          </a:p>
        </p:txBody>
      </p:sp>
      <p:sp>
        <p:nvSpPr>
          <p:cNvPr id="4" name="Content Placeholder 3"/>
          <p:cNvSpPr>
            <a:spLocks noGrp="1"/>
          </p:cNvSpPr>
          <p:nvPr>
            <p:ph sz="half" idx="2"/>
          </p:nvPr>
        </p:nvSpPr>
        <p:spPr>
          <a:xfrm>
            <a:off x="144119" y="3901664"/>
            <a:ext cx="6357266" cy="2653748"/>
          </a:xfrm>
          <a:solidFill>
            <a:schemeClr val="accent6">
              <a:lumMod val="75000"/>
            </a:schemeClr>
          </a:solidFill>
        </p:spPr>
        <p:txBody>
          <a:bodyPr>
            <a:normAutofit lnSpcReduction="10000"/>
          </a:bodyPr>
          <a:lstStyle/>
          <a:p>
            <a:pPr marL="179387" indent="0">
              <a:buNone/>
            </a:pPr>
            <a:endParaRPr lang="en-GB" sz="1200" b="1" dirty="0" smtClean="0">
              <a:latin typeface="Comic Sans MS" panose="030F0702030302020204" pitchFamily="66" charset="0"/>
            </a:endParaRPr>
          </a:p>
          <a:p>
            <a:pPr marL="179387" indent="0">
              <a:buNone/>
            </a:pPr>
            <a:r>
              <a:rPr lang="en-GB" sz="2400" b="1" dirty="0" smtClean="0">
                <a:latin typeface="Comic Sans MS" panose="030F0702030302020204" pitchFamily="66" charset="0"/>
              </a:rPr>
              <a:t>ACTIVITIES</a:t>
            </a:r>
          </a:p>
          <a:p>
            <a:pPr marL="625475" indent="-446088">
              <a:buFont typeface="+mj-lt"/>
              <a:buAutoNum type="arabicPeriod"/>
            </a:pPr>
            <a:r>
              <a:rPr lang="en-GB" sz="2400" dirty="0" smtClean="0">
                <a:latin typeface="Comic Sans MS" panose="030F0702030302020204" pitchFamily="66" charset="0"/>
              </a:rPr>
              <a:t>Work </a:t>
            </a:r>
            <a:r>
              <a:rPr lang="en-GB" sz="2400" dirty="0">
                <a:latin typeface="Comic Sans MS" panose="030F0702030302020204" pitchFamily="66" charset="0"/>
              </a:rPr>
              <a:t>through the worksheets – Mild, Hot and Spicy – as far as you can go! </a:t>
            </a:r>
            <a:endParaRPr lang="en-GB" sz="2400" dirty="0" smtClean="0">
              <a:latin typeface="Comic Sans MS" panose="030F0702030302020204" pitchFamily="66" charset="0"/>
            </a:endParaRPr>
          </a:p>
          <a:p>
            <a:pPr marL="625475" indent="-446088">
              <a:buFont typeface="+mj-lt"/>
              <a:buAutoNum type="arabicPeriod"/>
            </a:pPr>
            <a:r>
              <a:rPr lang="en-GB" sz="2400" dirty="0" smtClean="0">
                <a:latin typeface="Comic Sans MS" panose="030F0702030302020204" pitchFamily="66" charset="0"/>
              </a:rPr>
              <a:t>Challenge</a:t>
            </a:r>
            <a:endParaRPr lang="en-GB" sz="2400" dirty="0">
              <a:latin typeface="Comic Sans MS" panose="030F0702030302020204" pitchFamily="66" charset="0"/>
            </a:endParaRPr>
          </a:p>
          <a:p>
            <a:pPr marL="625475" indent="-446088">
              <a:buFont typeface="+mj-lt"/>
              <a:buAutoNum type="arabicPeriod"/>
            </a:pPr>
            <a:r>
              <a:rPr lang="en-GB" sz="2400" dirty="0" err="1" smtClean="0">
                <a:latin typeface="Comic Sans MS" panose="030F0702030302020204" pitchFamily="66" charset="0"/>
              </a:rPr>
              <a:t>Mathletics</a:t>
            </a:r>
            <a:endParaRPr lang="en-GB" sz="2400" dirty="0">
              <a:latin typeface="Comic Sans MS" panose="030F0702030302020204" pitchFamily="66" charset="0"/>
            </a:endParaRPr>
          </a:p>
          <a:p>
            <a:pPr marL="625475" indent="-446088">
              <a:buFont typeface="+mj-lt"/>
              <a:buAutoNum type="arabicPeriod"/>
            </a:pPr>
            <a:r>
              <a:rPr lang="en-GB" sz="2400" dirty="0" smtClean="0">
                <a:latin typeface="Comic Sans MS" panose="030F0702030302020204" pitchFamily="66" charset="0"/>
              </a:rPr>
              <a:t>Practise your 6X table</a:t>
            </a:r>
            <a:endParaRPr lang="en-GB" sz="2400" dirty="0">
              <a:latin typeface="Comic Sans MS" panose="030F0702030302020204" pitchFamily="66" charset="0"/>
            </a:endParaRPr>
          </a:p>
          <a:p>
            <a:endParaRPr lang="en-GB" dirty="0"/>
          </a:p>
        </p:txBody>
      </p:sp>
      <p:pic>
        <p:nvPicPr>
          <p:cNvPr id="6" name="Picture 5"/>
          <p:cNvPicPr>
            <a:picLocks noChangeAspect="1"/>
          </p:cNvPicPr>
          <p:nvPr/>
        </p:nvPicPr>
        <p:blipFill>
          <a:blip r:embed="rId2"/>
          <a:stretch>
            <a:fillRect/>
          </a:stretch>
        </p:blipFill>
        <p:spPr>
          <a:xfrm rot="586218">
            <a:off x="9198018" y="368447"/>
            <a:ext cx="2746603" cy="2134094"/>
          </a:xfrm>
          <a:prstGeom prst="rect">
            <a:avLst/>
          </a:prstGeom>
        </p:spPr>
      </p:pic>
      <p:sp>
        <p:nvSpPr>
          <p:cNvPr id="7" name="Rounded Rectangle 6"/>
          <p:cNvSpPr/>
          <p:nvPr/>
        </p:nvSpPr>
        <p:spPr>
          <a:xfrm>
            <a:off x="6629400" y="3520440"/>
            <a:ext cx="5476380" cy="326715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endParaRPr lang="en-GB" sz="1600" dirty="0" smtClean="0"/>
          </a:p>
          <a:p>
            <a:r>
              <a:rPr lang="en-GB" sz="1600" dirty="0" smtClean="0">
                <a:latin typeface="Comic Sans MS" panose="030F0702030302020204" pitchFamily="66" charset="0"/>
              </a:rPr>
              <a:t>Dear Children,</a:t>
            </a:r>
          </a:p>
          <a:p>
            <a:r>
              <a:rPr lang="en-GB" sz="1600" dirty="0" smtClean="0">
                <a:latin typeface="Comic Sans MS" panose="030F0702030302020204" pitchFamily="66" charset="0"/>
              </a:rPr>
              <a:t>I hope you are all keeping safe and sane.  In these extraordinary times, you are being asked to be very responsible in taking control of your own learning.  Please try to do all the tasks.  </a:t>
            </a:r>
          </a:p>
          <a:p>
            <a:r>
              <a:rPr lang="en-GB" sz="1600" dirty="0" smtClean="0">
                <a:latin typeface="Comic Sans MS" panose="030F0702030302020204" pitchFamily="66" charset="0"/>
              </a:rPr>
              <a:t>I see that only a few of you are doing </a:t>
            </a:r>
            <a:r>
              <a:rPr lang="en-GB" sz="1600" dirty="0" err="1" smtClean="0">
                <a:latin typeface="Comic Sans MS" panose="030F0702030302020204" pitchFamily="66" charset="0"/>
              </a:rPr>
              <a:t>Mathletics</a:t>
            </a:r>
            <a:r>
              <a:rPr lang="en-GB" sz="1600" dirty="0" smtClean="0">
                <a:latin typeface="Comic Sans MS" panose="030F0702030302020204" pitchFamily="66" charset="0"/>
              </a:rPr>
              <a:t>. It can be very helpful for your Maths and the tables games are a fun way to learn. Please let the office know if you are unable to access the website. I will find another way to set work for you. </a:t>
            </a:r>
          </a:p>
          <a:p>
            <a:r>
              <a:rPr lang="en-GB" sz="1600" dirty="0" smtClean="0">
                <a:latin typeface="Comic Sans MS" panose="030F0702030302020204" pitchFamily="66" charset="0"/>
              </a:rPr>
              <a:t>Stay well!</a:t>
            </a:r>
          </a:p>
          <a:p>
            <a:r>
              <a:rPr lang="en-GB" sz="2400" dirty="0" smtClean="0">
                <a:latin typeface="Brush Script MT" panose="03060802040406070304" pitchFamily="66" charset="0"/>
              </a:rPr>
              <a:t>Mrs. Voges</a:t>
            </a:r>
          </a:p>
          <a:p>
            <a:endParaRPr lang="en-GB" dirty="0"/>
          </a:p>
        </p:txBody>
      </p:sp>
    </p:spTree>
    <p:extLst>
      <p:ext uri="{BB962C8B-B14F-4D97-AF65-F5344CB8AC3E}">
        <p14:creationId xmlns:p14="http://schemas.microsoft.com/office/powerpoint/2010/main" val="359586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835" y="365125"/>
            <a:ext cx="10836965" cy="1056171"/>
          </a:xfrm>
          <a:solidFill>
            <a:schemeClr val="accent6">
              <a:lumMod val="75000"/>
            </a:schemeClr>
          </a:solidFill>
        </p:spPr>
        <p:txBody>
          <a:bodyPr/>
          <a:lstStyle/>
          <a:p>
            <a:r>
              <a:rPr lang="en-GB" dirty="0" smtClean="0"/>
              <a:t>Answer the questions below:</a:t>
            </a:r>
            <a:endParaRPr lang="en-GB" dirty="0"/>
          </a:p>
        </p:txBody>
      </p:sp>
      <p:pic>
        <p:nvPicPr>
          <p:cNvPr id="5" name="Content Placeholder 4"/>
          <p:cNvPicPr>
            <a:picLocks noGrp="1" noChangeAspect="1"/>
          </p:cNvPicPr>
          <p:nvPr>
            <p:ph sz="half" idx="1"/>
          </p:nvPr>
        </p:nvPicPr>
        <p:blipFill>
          <a:blip r:embed="rId2"/>
          <a:stretch>
            <a:fillRect/>
          </a:stretch>
        </p:blipFill>
        <p:spPr>
          <a:xfrm>
            <a:off x="367748" y="1594885"/>
            <a:ext cx="5484729" cy="4984819"/>
          </a:xfrm>
          <a:prstGeom prst="rect">
            <a:avLst/>
          </a:prstGeom>
        </p:spPr>
      </p:pic>
      <p:sp>
        <p:nvSpPr>
          <p:cNvPr id="7" name="Rounded Rectangle 6"/>
          <p:cNvSpPr/>
          <p:nvPr/>
        </p:nvSpPr>
        <p:spPr>
          <a:xfrm>
            <a:off x="10176834" y="1594885"/>
            <a:ext cx="1829636" cy="4597193"/>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Click to reveal the answers</a:t>
            </a:r>
          </a:p>
          <a:p>
            <a:pPr algn="ctr"/>
            <a:endParaRPr lang="en-GB" sz="2800" b="1" dirty="0"/>
          </a:p>
          <a:p>
            <a:pPr algn="ctr"/>
            <a:endParaRPr lang="en-GB" sz="2800" b="1" dirty="0" smtClean="0"/>
          </a:p>
          <a:p>
            <a:pPr algn="ctr"/>
            <a:endParaRPr lang="en-GB" sz="2800" b="1" dirty="0"/>
          </a:p>
          <a:p>
            <a:pPr algn="ctr"/>
            <a:endParaRPr lang="en-GB" sz="2800" b="1" dirty="0" smtClean="0"/>
          </a:p>
          <a:p>
            <a:pPr algn="ctr"/>
            <a:r>
              <a:rPr lang="en-GB" sz="2800" b="1" dirty="0" smtClean="0"/>
              <a:t> </a:t>
            </a:r>
            <a:endParaRPr lang="en-GB" sz="2800" b="1" dirty="0"/>
          </a:p>
        </p:txBody>
      </p:sp>
      <p:pic>
        <p:nvPicPr>
          <p:cNvPr id="9" name="Picture 8"/>
          <p:cNvPicPr>
            <a:picLocks noChangeAspect="1"/>
          </p:cNvPicPr>
          <p:nvPr/>
        </p:nvPicPr>
        <p:blipFill>
          <a:blip r:embed="rId3"/>
          <a:stretch>
            <a:fillRect/>
          </a:stretch>
        </p:blipFill>
        <p:spPr>
          <a:xfrm>
            <a:off x="10267739" y="3756990"/>
            <a:ext cx="1647825" cy="2174392"/>
          </a:xfrm>
          <a:prstGeom prst="rect">
            <a:avLst/>
          </a:prstGeom>
        </p:spPr>
      </p:pic>
      <p:pic>
        <p:nvPicPr>
          <p:cNvPr id="11" name="Content Placeholder 10"/>
          <p:cNvPicPr>
            <a:picLocks noGrp="1" noChangeAspect="1"/>
          </p:cNvPicPr>
          <p:nvPr>
            <p:ph sz="half" idx="2"/>
          </p:nvPr>
        </p:nvPicPr>
        <p:blipFill>
          <a:blip r:embed="rId4"/>
          <a:stretch>
            <a:fillRect/>
          </a:stretch>
        </p:blipFill>
        <p:spPr>
          <a:xfrm>
            <a:off x="6627533" y="1594885"/>
            <a:ext cx="3371232" cy="5004767"/>
          </a:xfrm>
          <a:prstGeom prst="rect">
            <a:avLst/>
          </a:prstGeom>
        </p:spPr>
      </p:pic>
    </p:spTree>
    <p:extLst>
      <p:ext uri="{BB962C8B-B14F-4D97-AF65-F5344CB8AC3E}">
        <p14:creationId xmlns:p14="http://schemas.microsoft.com/office/powerpoint/2010/main" val="181193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45623"/>
          </a:xfrm>
          <a:solidFill>
            <a:schemeClr val="accent4">
              <a:lumMod val="75000"/>
            </a:schemeClr>
          </a:solidFill>
        </p:spPr>
        <p:txBody>
          <a:bodyPr/>
          <a:lstStyle/>
          <a:p>
            <a:r>
              <a:rPr lang="en-GB" dirty="0" smtClean="0"/>
              <a:t>When converting remember:</a:t>
            </a:r>
            <a:endParaRPr lang="en-GB" dirty="0"/>
          </a:p>
        </p:txBody>
      </p:sp>
      <p:sp>
        <p:nvSpPr>
          <p:cNvPr id="3" name="Content Placeholder 2"/>
          <p:cNvSpPr>
            <a:spLocks noGrp="1"/>
          </p:cNvSpPr>
          <p:nvPr>
            <p:ph sz="half" idx="1"/>
          </p:nvPr>
        </p:nvSpPr>
        <p:spPr>
          <a:xfrm>
            <a:off x="838200" y="1679713"/>
            <a:ext cx="5181600" cy="4497250"/>
          </a:xfrm>
          <a:solidFill>
            <a:schemeClr val="accent4">
              <a:lumMod val="60000"/>
              <a:lumOff val="40000"/>
            </a:schemeClr>
          </a:solidFill>
        </p:spPr>
        <p:txBody>
          <a:bodyPr/>
          <a:lstStyle/>
          <a:p>
            <a:pPr marL="0" indent="0" algn="ctr">
              <a:buNone/>
            </a:pPr>
            <a:r>
              <a:rPr lang="en-GB" dirty="0" smtClean="0"/>
              <a:t>1 minute = 60 seconds </a:t>
            </a:r>
          </a:p>
          <a:p>
            <a:endParaRPr lang="en-GB" dirty="0"/>
          </a:p>
          <a:p>
            <a:pPr marL="0" indent="0">
              <a:buNone/>
            </a:pPr>
            <a:r>
              <a:rPr lang="en-GB" dirty="0" smtClean="0"/>
              <a:t>Convert 80 seconds to minutes:</a:t>
            </a:r>
          </a:p>
          <a:p>
            <a:pPr marL="625475" indent="-357188"/>
            <a:r>
              <a:rPr lang="en-GB" dirty="0" smtClean="0"/>
              <a:t>1 minute (60 seconds) </a:t>
            </a:r>
          </a:p>
          <a:p>
            <a:pPr marL="625475" indent="-357188"/>
            <a:r>
              <a:rPr lang="en-GB" dirty="0" smtClean="0"/>
              <a:t>80 – 60 = 20 seconds </a:t>
            </a:r>
          </a:p>
          <a:p>
            <a:pPr marL="625475" indent="-357188"/>
            <a:r>
              <a:rPr lang="en-GB" dirty="0" smtClean="0"/>
              <a:t>So 80 seconds will be </a:t>
            </a:r>
          </a:p>
          <a:p>
            <a:pPr marL="625475" indent="-357188"/>
            <a:r>
              <a:rPr lang="en-GB" dirty="0"/>
              <a:t> </a:t>
            </a:r>
            <a:r>
              <a:rPr lang="en-GB" dirty="0" smtClean="0"/>
              <a:t>1 minute and 20 seconds </a:t>
            </a:r>
            <a:endParaRPr lang="en-GB" dirty="0"/>
          </a:p>
        </p:txBody>
      </p:sp>
      <p:sp>
        <p:nvSpPr>
          <p:cNvPr id="4" name="Content Placeholder 3"/>
          <p:cNvSpPr>
            <a:spLocks noGrp="1"/>
          </p:cNvSpPr>
          <p:nvPr>
            <p:ph sz="half" idx="2"/>
          </p:nvPr>
        </p:nvSpPr>
        <p:spPr>
          <a:xfrm>
            <a:off x="6263640" y="2144039"/>
            <a:ext cx="5181600" cy="4497250"/>
          </a:xfrm>
          <a:solidFill>
            <a:schemeClr val="accent6">
              <a:lumMod val="75000"/>
            </a:schemeClr>
          </a:solidFill>
        </p:spPr>
        <p:txBody>
          <a:bodyPr/>
          <a:lstStyle/>
          <a:p>
            <a:pPr marL="0" indent="0" algn="ctr">
              <a:buNone/>
            </a:pPr>
            <a:endParaRPr lang="en-GB" dirty="0" smtClean="0"/>
          </a:p>
          <a:p>
            <a:pPr marL="0" indent="0" algn="ctr">
              <a:buNone/>
            </a:pPr>
            <a:r>
              <a:rPr lang="en-GB" dirty="0" smtClean="0"/>
              <a:t>60 minutes = 1 hour</a:t>
            </a:r>
          </a:p>
          <a:p>
            <a:pPr marL="0" indent="0" algn="ctr">
              <a:buNone/>
            </a:pPr>
            <a:endParaRPr lang="en-GB" dirty="0"/>
          </a:p>
          <a:p>
            <a:pPr marL="0" indent="0">
              <a:buNone/>
            </a:pPr>
            <a:r>
              <a:rPr lang="en-GB" dirty="0" smtClean="0"/>
              <a:t>Convert 3 hours to minutes</a:t>
            </a:r>
          </a:p>
          <a:p>
            <a:pPr marL="625475" indent="-357188"/>
            <a:r>
              <a:rPr lang="en-GB" dirty="0" smtClean="0"/>
              <a:t>1 hour is 60 minutes </a:t>
            </a:r>
          </a:p>
          <a:p>
            <a:pPr marL="625475" indent="-357188"/>
            <a:r>
              <a:rPr lang="en-GB" dirty="0" smtClean="0"/>
              <a:t>So 3 hours is 60 X 3</a:t>
            </a:r>
          </a:p>
          <a:p>
            <a:pPr marL="625475" indent="-357188"/>
            <a:r>
              <a:rPr lang="en-GB" dirty="0" smtClean="0"/>
              <a:t>= 180 minutes</a:t>
            </a:r>
            <a:endParaRPr lang="en-GB" dirty="0"/>
          </a:p>
        </p:txBody>
      </p:sp>
      <p:pic>
        <p:nvPicPr>
          <p:cNvPr id="5" name="Picture 4"/>
          <p:cNvPicPr>
            <a:picLocks noChangeAspect="1"/>
          </p:cNvPicPr>
          <p:nvPr/>
        </p:nvPicPr>
        <p:blipFill>
          <a:blip r:embed="rId2"/>
          <a:stretch>
            <a:fillRect/>
          </a:stretch>
        </p:blipFill>
        <p:spPr>
          <a:xfrm rot="485962">
            <a:off x="7632191" y="365125"/>
            <a:ext cx="4056889" cy="1778914"/>
          </a:xfrm>
          <a:prstGeom prst="rect">
            <a:avLst/>
          </a:prstGeom>
        </p:spPr>
      </p:pic>
    </p:spTree>
    <p:extLst>
      <p:ext uri="{BB962C8B-B14F-4D97-AF65-F5344CB8AC3E}">
        <p14:creationId xmlns:p14="http://schemas.microsoft.com/office/powerpoint/2010/main" val="3221043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4354996" y="1482156"/>
            <a:ext cx="2348947" cy="520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Click to reveal answers</a:t>
            </a:r>
          </a:p>
          <a:p>
            <a:pPr algn="ctr"/>
            <a:endParaRPr lang="en-GB" sz="2000"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p:txBody>
      </p:sp>
      <p:pic>
        <p:nvPicPr>
          <p:cNvPr id="6" name="Picture 5"/>
          <p:cNvPicPr>
            <a:picLocks noChangeAspect="1"/>
          </p:cNvPicPr>
          <p:nvPr/>
        </p:nvPicPr>
        <p:blipFill>
          <a:blip r:embed="rId2"/>
          <a:stretch>
            <a:fillRect/>
          </a:stretch>
        </p:blipFill>
        <p:spPr>
          <a:xfrm>
            <a:off x="4742621" y="2342461"/>
            <a:ext cx="1573696" cy="4217366"/>
          </a:xfrm>
          <a:prstGeom prst="rect">
            <a:avLst/>
          </a:prstGeom>
        </p:spPr>
      </p:pic>
      <p:sp>
        <p:nvSpPr>
          <p:cNvPr id="2" name="Title 1"/>
          <p:cNvSpPr>
            <a:spLocks noGrp="1"/>
          </p:cNvSpPr>
          <p:nvPr>
            <p:ph type="title"/>
          </p:nvPr>
        </p:nvSpPr>
        <p:spPr>
          <a:xfrm>
            <a:off x="278296" y="156593"/>
            <a:ext cx="11400182" cy="847259"/>
          </a:xfrm>
          <a:solidFill>
            <a:schemeClr val="accent4">
              <a:lumMod val="40000"/>
              <a:lumOff val="60000"/>
            </a:schemeClr>
          </a:solidFill>
        </p:spPr>
        <p:txBody>
          <a:bodyPr>
            <a:noAutofit/>
          </a:bodyPr>
          <a:lstStyle/>
          <a:p>
            <a:r>
              <a:rPr lang="en-GB" sz="3200" dirty="0" smtClean="0">
                <a:latin typeface="Comic Sans MS" panose="030F0702030302020204" pitchFamily="66" charset="0"/>
              </a:rPr>
              <a:t>Read the problems carefully to work out the answers.</a:t>
            </a:r>
            <a:endParaRPr lang="en-GB" sz="3200" dirty="0">
              <a:latin typeface="Comic Sans MS" panose="030F0702030302020204" pitchFamily="66" charset="0"/>
            </a:endParaRPr>
          </a:p>
        </p:txBody>
      </p:sp>
      <p:pic>
        <p:nvPicPr>
          <p:cNvPr id="5" name="Content Placeholder 4"/>
          <p:cNvPicPr>
            <a:picLocks noGrp="1" noChangeAspect="1"/>
          </p:cNvPicPr>
          <p:nvPr>
            <p:ph sz="half" idx="1"/>
          </p:nvPr>
        </p:nvPicPr>
        <p:blipFill>
          <a:blip r:embed="rId3"/>
          <a:stretch>
            <a:fillRect/>
          </a:stretch>
        </p:blipFill>
        <p:spPr>
          <a:xfrm>
            <a:off x="112177" y="1232452"/>
            <a:ext cx="3989371" cy="5452896"/>
          </a:xfrm>
          <a:prstGeom prst="rect">
            <a:avLst/>
          </a:prstGeom>
        </p:spPr>
      </p:pic>
      <p:sp>
        <p:nvSpPr>
          <p:cNvPr id="12" name="Rounded Rectangle 11"/>
          <p:cNvSpPr/>
          <p:nvPr/>
        </p:nvSpPr>
        <p:spPr>
          <a:xfrm>
            <a:off x="7364897" y="1475961"/>
            <a:ext cx="4542182" cy="514847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5">
                    <a:lumMod val="75000"/>
                  </a:schemeClr>
                </a:solidFill>
                <a:latin typeface="Comic Sans MS" panose="030F0702030302020204" pitchFamily="66" charset="0"/>
              </a:rPr>
              <a:t>When you solve a problem, break it down into small parts. </a:t>
            </a:r>
          </a:p>
          <a:p>
            <a:pPr algn="ctr"/>
            <a:r>
              <a:rPr lang="en-GB" dirty="0" smtClean="0">
                <a:solidFill>
                  <a:schemeClr val="accent5">
                    <a:lumMod val="75000"/>
                  </a:schemeClr>
                </a:solidFill>
                <a:latin typeface="Comic Sans MS" panose="030F0702030302020204" pitchFamily="66" charset="0"/>
              </a:rPr>
              <a:t>Ask the question – </a:t>
            </a:r>
          </a:p>
          <a:p>
            <a:pPr algn="ctr"/>
            <a:r>
              <a:rPr lang="en-GB" dirty="0" smtClean="0">
                <a:solidFill>
                  <a:schemeClr val="accent5">
                    <a:lumMod val="75000"/>
                  </a:schemeClr>
                </a:solidFill>
                <a:latin typeface="Comic Sans MS" panose="030F0702030302020204" pitchFamily="66" charset="0"/>
              </a:rPr>
              <a:t>How many in 1 minute or what is the cost of 1 minute? </a:t>
            </a:r>
          </a:p>
          <a:p>
            <a:pPr algn="ctr"/>
            <a:endParaRPr lang="en-GB" dirty="0">
              <a:solidFill>
                <a:schemeClr val="accent5">
                  <a:lumMod val="75000"/>
                </a:schemeClr>
              </a:solidFill>
              <a:latin typeface="Comic Sans MS" panose="030F0702030302020204" pitchFamily="66" charset="0"/>
            </a:endParaRPr>
          </a:p>
          <a:p>
            <a:pPr algn="ctr"/>
            <a:r>
              <a:rPr lang="en-GB" dirty="0" smtClean="0">
                <a:solidFill>
                  <a:schemeClr val="accent5">
                    <a:lumMod val="75000"/>
                  </a:schemeClr>
                </a:solidFill>
                <a:latin typeface="Comic Sans MS" panose="030F0702030302020204" pitchFamily="66" charset="0"/>
              </a:rPr>
              <a:t>Draw the picture </a:t>
            </a:r>
          </a:p>
          <a:p>
            <a:pPr algn="ctr"/>
            <a:endParaRPr lang="en-GB" dirty="0" smtClean="0">
              <a:solidFill>
                <a:schemeClr val="accent5">
                  <a:lumMod val="75000"/>
                </a:schemeClr>
              </a:solidFill>
              <a:latin typeface="Comic Sans MS" panose="030F0702030302020204" pitchFamily="66" charset="0"/>
            </a:endParaRPr>
          </a:p>
          <a:p>
            <a:pPr algn="ctr"/>
            <a:endParaRPr lang="en-GB" dirty="0" smtClean="0">
              <a:solidFill>
                <a:schemeClr val="accent5">
                  <a:lumMod val="75000"/>
                </a:schemeClr>
              </a:solidFill>
              <a:latin typeface="Comic Sans MS" panose="030F0702030302020204" pitchFamily="66" charset="0"/>
            </a:endParaRPr>
          </a:p>
          <a:p>
            <a:pPr algn="ctr"/>
            <a:r>
              <a:rPr lang="en-GB" dirty="0" smtClean="0">
                <a:solidFill>
                  <a:schemeClr val="accent5">
                    <a:lumMod val="75000"/>
                  </a:schemeClr>
                </a:solidFill>
                <a:latin typeface="Comic Sans MS" panose="030F0702030302020204" pitchFamily="66" charset="0"/>
              </a:rPr>
              <a:t>10 p for 1 minute </a:t>
            </a:r>
          </a:p>
          <a:p>
            <a:pPr algn="ctr"/>
            <a:r>
              <a:rPr lang="en-GB" dirty="0" smtClean="0">
                <a:solidFill>
                  <a:schemeClr val="accent5">
                    <a:lumMod val="75000"/>
                  </a:schemeClr>
                </a:solidFill>
                <a:latin typeface="Comic Sans MS" panose="030F0702030302020204" pitchFamily="66" charset="0"/>
              </a:rPr>
              <a:t>10 p for another minute</a:t>
            </a:r>
          </a:p>
          <a:p>
            <a:pPr algn="ctr"/>
            <a:r>
              <a:rPr lang="en-GB" dirty="0" smtClean="0">
                <a:solidFill>
                  <a:schemeClr val="accent5">
                    <a:lumMod val="75000"/>
                  </a:schemeClr>
                </a:solidFill>
                <a:latin typeface="Comic Sans MS" panose="030F0702030302020204" pitchFamily="66" charset="0"/>
              </a:rPr>
              <a:t>And another until you have </a:t>
            </a:r>
          </a:p>
          <a:p>
            <a:pPr algn="ctr"/>
            <a:r>
              <a:rPr lang="en-GB" dirty="0" smtClean="0">
                <a:solidFill>
                  <a:schemeClr val="accent5">
                    <a:lumMod val="75000"/>
                  </a:schemeClr>
                </a:solidFill>
                <a:latin typeface="Comic Sans MS" panose="030F0702030302020204" pitchFamily="66" charset="0"/>
              </a:rPr>
              <a:t>60 to make up the hour</a:t>
            </a:r>
          </a:p>
          <a:p>
            <a:pPr algn="ctr"/>
            <a:r>
              <a:rPr lang="en-GB" dirty="0" smtClean="0">
                <a:solidFill>
                  <a:schemeClr val="accent5">
                    <a:lumMod val="75000"/>
                  </a:schemeClr>
                </a:solidFill>
                <a:latin typeface="Comic Sans MS" panose="030F0702030302020204" pitchFamily="66" charset="0"/>
              </a:rPr>
              <a:t>This is multiplication so</a:t>
            </a:r>
          </a:p>
          <a:p>
            <a:pPr algn="ctr"/>
            <a:r>
              <a:rPr lang="en-GB" dirty="0" smtClean="0">
                <a:solidFill>
                  <a:schemeClr val="accent5">
                    <a:lumMod val="75000"/>
                  </a:schemeClr>
                </a:solidFill>
                <a:latin typeface="Comic Sans MS" panose="030F0702030302020204" pitchFamily="66" charset="0"/>
              </a:rPr>
              <a:t>10p X 60 = 600p or £6.00</a:t>
            </a:r>
          </a:p>
          <a:p>
            <a:pPr algn="ctr"/>
            <a:endParaRPr lang="en-GB" dirty="0">
              <a:solidFill>
                <a:schemeClr val="accent5">
                  <a:lumMod val="75000"/>
                </a:schemeClr>
              </a:solidFill>
              <a:latin typeface="Comic Sans MS" panose="030F0702030302020204" pitchFamily="66" charset="0"/>
            </a:endParaRPr>
          </a:p>
          <a:p>
            <a:pPr algn="ctr"/>
            <a:endParaRPr lang="en-GB" dirty="0">
              <a:solidFill>
                <a:schemeClr val="accent5">
                  <a:lumMod val="75000"/>
                </a:schemeClr>
              </a:solidFill>
              <a:latin typeface="Comic Sans MS" panose="030F0702030302020204" pitchFamily="66" charset="0"/>
            </a:endParaRPr>
          </a:p>
        </p:txBody>
      </p:sp>
      <p:sp>
        <p:nvSpPr>
          <p:cNvPr id="13" name="Oval 12"/>
          <p:cNvSpPr/>
          <p:nvPr/>
        </p:nvSpPr>
        <p:spPr>
          <a:xfrm>
            <a:off x="7737612" y="4201461"/>
            <a:ext cx="190236" cy="1727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7737613" y="4443984"/>
            <a:ext cx="190235" cy="2011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p:nvSpPr>
        <p:spPr>
          <a:xfrm>
            <a:off x="7737612" y="4714927"/>
            <a:ext cx="190236" cy="177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13768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4687956" cy="1115805"/>
          </a:xfrm>
          <a:solidFill>
            <a:schemeClr val="accent4">
              <a:lumMod val="40000"/>
              <a:lumOff val="60000"/>
            </a:schemeClr>
          </a:solidFill>
          <a:ln>
            <a:solidFill>
              <a:schemeClr val="accent6">
                <a:lumMod val="50000"/>
              </a:schemeClr>
            </a:solidFill>
          </a:ln>
        </p:spPr>
        <p:txBody>
          <a:bodyPr>
            <a:normAutofit/>
          </a:bodyPr>
          <a:lstStyle/>
          <a:p>
            <a:r>
              <a:rPr lang="en-GB" sz="3600" dirty="0" smtClean="0">
                <a:latin typeface="Comic Sans MS" panose="030F0702030302020204" pitchFamily="66" charset="0"/>
              </a:rPr>
              <a:t>When converting:</a:t>
            </a:r>
            <a:endParaRPr lang="en-GB" sz="3600" dirty="0">
              <a:latin typeface="Comic Sans MS" panose="030F0702030302020204" pitchFamily="66" charset="0"/>
            </a:endParaRPr>
          </a:p>
        </p:txBody>
      </p:sp>
      <p:sp>
        <p:nvSpPr>
          <p:cNvPr id="3" name="Content Placeholder 2"/>
          <p:cNvSpPr>
            <a:spLocks noGrp="1"/>
          </p:cNvSpPr>
          <p:nvPr>
            <p:ph sz="half" idx="1"/>
          </p:nvPr>
        </p:nvSpPr>
        <p:spPr>
          <a:xfrm>
            <a:off x="268358" y="1838740"/>
            <a:ext cx="5536094" cy="2998436"/>
          </a:xfrm>
          <a:solidFill>
            <a:schemeClr val="accent4">
              <a:lumMod val="20000"/>
              <a:lumOff val="80000"/>
            </a:schemeClr>
          </a:solidFill>
          <a:ln>
            <a:solidFill>
              <a:schemeClr val="accent6">
                <a:lumMod val="50000"/>
              </a:schemeClr>
            </a:solidFill>
          </a:ln>
        </p:spPr>
        <p:txBody>
          <a:bodyPr>
            <a:normAutofit fontScale="92500" lnSpcReduction="20000"/>
          </a:bodyPr>
          <a:lstStyle/>
          <a:p>
            <a:endParaRPr lang="en-GB" dirty="0" smtClean="0"/>
          </a:p>
          <a:p>
            <a:r>
              <a:rPr lang="en-GB" dirty="0" smtClean="0"/>
              <a:t>Hours to minutes multiply by 60</a:t>
            </a:r>
          </a:p>
          <a:p>
            <a:r>
              <a:rPr lang="en-GB" dirty="0" smtClean="0"/>
              <a:t>Minutes to hours divide by 60 </a:t>
            </a:r>
          </a:p>
          <a:p>
            <a:pPr marL="0" indent="0">
              <a:buNone/>
            </a:pPr>
            <a:endParaRPr lang="en-GB" dirty="0"/>
          </a:p>
          <a:p>
            <a:r>
              <a:rPr lang="en-GB" dirty="0" smtClean="0"/>
              <a:t>Minutes to seconds multiply by 60</a:t>
            </a:r>
          </a:p>
          <a:p>
            <a:r>
              <a:rPr lang="en-GB" dirty="0" smtClean="0"/>
              <a:t>Seconds to minutes divide by 60</a:t>
            </a:r>
            <a:endParaRPr lang="en-GB" dirty="0"/>
          </a:p>
        </p:txBody>
      </p:sp>
      <p:sp>
        <p:nvSpPr>
          <p:cNvPr id="5" name="Content Placeholder 4"/>
          <p:cNvSpPr>
            <a:spLocks noGrp="1"/>
          </p:cNvSpPr>
          <p:nvPr>
            <p:ph sz="half" idx="2"/>
          </p:nvPr>
        </p:nvSpPr>
        <p:spPr>
          <a:xfrm>
            <a:off x="6241772" y="155449"/>
            <a:ext cx="5675243" cy="636422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lang="en-GB" sz="1200" dirty="0" smtClean="0"/>
          </a:p>
          <a:p>
            <a:pPr marL="0" indent="0" algn="ctr">
              <a:buNone/>
            </a:pPr>
            <a:r>
              <a:rPr lang="en-GB" sz="2400" dirty="0" smtClean="0">
                <a:solidFill>
                  <a:srgbClr val="FF0000"/>
                </a:solidFill>
              </a:rPr>
              <a:t>CHALLENGE</a:t>
            </a:r>
          </a:p>
          <a:p>
            <a:pPr marL="0" indent="0" algn="ctr">
              <a:buNone/>
            </a:pPr>
            <a:r>
              <a:rPr lang="en-GB" sz="2600" dirty="0" smtClean="0">
                <a:solidFill>
                  <a:schemeClr val="accent5">
                    <a:lumMod val="50000"/>
                  </a:schemeClr>
                </a:solidFill>
                <a:latin typeface="Comic Sans MS" panose="030F0702030302020204" pitchFamily="66" charset="0"/>
              </a:rPr>
              <a:t>4 children are on a relay race. These are their times. </a:t>
            </a:r>
          </a:p>
          <a:p>
            <a:pPr marL="457200" indent="-457200">
              <a:buFont typeface="+mj-lt"/>
              <a:buAutoNum type="arabicPeriod"/>
            </a:pPr>
            <a:r>
              <a:rPr lang="en-GB" sz="2600" dirty="0" smtClean="0">
                <a:solidFill>
                  <a:schemeClr val="accent5">
                    <a:lumMod val="50000"/>
                  </a:schemeClr>
                </a:solidFill>
                <a:latin typeface="Comic Sans MS" panose="030F0702030302020204" pitchFamily="66" charset="0"/>
              </a:rPr>
              <a:t>Round each time to the closest second.</a:t>
            </a:r>
          </a:p>
          <a:p>
            <a:pPr marL="457200" indent="-457200">
              <a:buFont typeface="+mj-lt"/>
              <a:buAutoNum type="arabicPeriod"/>
            </a:pPr>
            <a:r>
              <a:rPr lang="en-GB" sz="2600" dirty="0" smtClean="0">
                <a:solidFill>
                  <a:schemeClr val="accent5">
                    <a:lumMod val="50000"/>
                  </a:schemeClr>
                </a:solidFill>
                <a:latin typeface="Comic Sans MS" panose="030F0702030302020204" pitchFamily="66" charset="0"/>
              </a:rPr>
              <a:t>Convert the times to minutes and seconds.</a:t>
            </a:r>
          </a:p>
          <a:p>
            <a:pPr marL="0" indent="0">
              <a:buNone/>
            </a:pPr>
            <a:r>
              <a:rPr lang="en-GB" sz="2600" dirty="0" smtClean="0">
                <a:solidFill>
                  <a:schemeClr val="accent5">
                    <a:lumMod val="50000"/>
                  </a:schemeClr>
                </a:solidFill>
                <a:latin typeface="Comic Sans MS" panose="030F0702030302020204" pitchFamily="66" charset="0"/>
              </a:rPr>
              <a:t> </a:t>
            </a:r>
          </a:p>
          <a:p>
            <a:pPr algn="ctr"/>
            <a:endParaRPr lang="en-GB" sz="3500" dirty="0" smtClean="0">
              <a:latin typeface="Comic Sans MS" panose="030F0702030302020204" pitchFamily="66" charset="0"/>
            </a:endParaRPr>
          </a:p>
          <a:p>
            <a:pPr algn="ctr"/>
            <a:endParaRPr lang="en-GB" sz="3500" dirty="0" smtClean="0">
              <a:latin typeface="Comic Sans MS" panose="030F0702030302020204" pitchFamily="66" charset="0"/>
            </a:endParaRPr>
          </a:p>
          <a:p>
            <a:pPr algn="ctr"/>
            <a:endParaRPr lang="en-GB" sz="3500" dirty="0" smtClean="0">
              <a:latin typeface="Comic Sans MS" panose="030F0702030302020204" pitchFamily="66" charset="0"/>
            </a:endParaRPr>
          </a:p>
          <a:p>
            <a:pPr marL="0" indent="0" algn="ctr">
              <a:buNone/>
            </a:pPr>
            <a:r>
              <a:rPr lang="en-GB" sz="3500" dirty="0" smtClean="0">
                <a:latin typeface="Comic Sans MS" panose="030F0702030302020204" pitchFamily="66" charset="0"/>
              </a:rPr>
              <a:t> </a:t>
            </a:r>
          </a:p>
          <a:p>
            <a:pPr marL="457200" indent="-457200">
              <a:buFont typeface="+mj-lt"/>
              <a:buAutoNum type="arabicPeriod" startAt="3"/>
            </a:pPr>
            <a:r>
              <a:rPr lang="en-GB" sz="2600" dirty="0" smtClean="0">
                <a:solidFill>
                  <a:schemeClr val="accent5">
                    <a:lumMod val="50000"/>
                  </a:schemeClr>
                </a:solidFill>
                <a:latin typeface="Comic Sans MS" panose="030F0702030302020204" pitchFamily="66" charset="0"/>
              </a:rPr>
              <a:t>Who ran the fastest time? </a:t>
            </a:r>
          </a:p>
          <a:p>
            <a:pPr marL="457200" indent="-457200">
              <a:buFont typeface="+mj-lt"/>
              <a:buAutoNum type="arabicPeriod" startAt="3"/>
            </a:pPr>
            <a:r>
              <a:rPr lang="en-GB" sz="2600" dirty="0" smtClean="0">
                <a:solidFill>
                  <a:schemeClr val="accent5">
                    <a:lumMod val="50000"/>
                  </a:schemeClr>
                </a:solidFill>
                <a:latin typeface="Comic Sans MS" panose="030F0702030302020204" pitchFamily="66" charset="0"/>
              </a:rPr>
              <a:t>How long did the whole race take? </a:t>
            </a:r>
          </a:p>
          <a:p>
            <a:pPr marL="457200" indent="-457200" algn="ctr">
              <a:buFont typeface="+mj-lt"/>
              <a:buAutoNum type="arabicPeriod" startAt="3"/>
            </a:pPr>
            <a:endParaRPr lang="en-GB" sz="2200" dirty="0" smtClean="0">
              <a:solidFill>
                <a:schemeClr val="accent5">
                  <a:lumMod val="50000"/>
                </a:schemeClr>
              </a:solidFill>
              <a:latin typeface="Comic Sans MS" panose="030F0702030302020204" pitchFamily="66" charset="0"/>
            </a:endParaRPr>
          </a:p>
          <a:p>
            <a:pPr algn="ctr"/>
            <a:endParaRPr lang="en-GB" sz="2600" dirty="0"/>
          </a:p>
        </p:txBody>
      </p:sp>
      <p:pic>
        <p:nvPicPr>
          <p:cNvPr id="6" name="Picture 5"/>
          <p:cNvPicPr>
            <a:picLocks noChangeAspect="1"/>
          </p:cNvPicPr>
          <p:nvPr/>
        </p:nvPicPr>
        <p:blipFill>
          <a:blip r:embed="rId2"/>
          <a:stretch>
            <a:fillRect/>
          </a:stretch>
        </p:blipFill>
        <p:spPr>
          <a:xfrm>
            <a:off x="7288002" y="2663867"/>
            <a:ext cx="3743268" cy="1969179"/>
          </a:xfrm>
          <a:prstGeom prst="rect">
            <a:avLst/>
          </a:prstGeom>
        </p:spPr>
      </p:pic>
    </p:spTree>
    <p:extLst>
      <p:ext uri="{BB962C8B-B14F-4D97-AF65-F5344CB8AC3E}">
        <p14:creationId xmlns:p14="http://schemas.microsoft.com/office/powerpoint/2010/main" val="29090966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393</Words>
  <Application>Microsoft Office PowerPoint</Application>
  <PresentationFormat>Widescreen</PresentationFormat>
  <Paragraphs>88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Brush Script MT</vt:lpstr>
      <vt:lpstr>Calibri</vt:lpstr>
      <vt:lpstr>Calibri Light</vt:lpstr>
      <vt:lpstr>Comic Sans MS</vt:lpstr>
      <vt:lpstr>Office Theme</vt:lpstr>
      <vt:lpstr>Monday 20th April  Year 4 Maths LO To solve problems with hours, minutes and seconds.</vt:lpstr>
      <vt:lpstr>Answer the questions below:</vt:lpstr>
      <vt:lpstr>When converting remember:</vt:lpstr>
      <vt:lpstr>Read the problems carefully to work out the answers.</vt:lpstr>
      <vt:lpstr>When converting: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Fraction revision</dc:title>
  <dc:creator>Lynda Voges</dc:creator>
  <cp:lastModifiedBy>Lynda Voges</cp:lastModifiedBy>
  <cp:revision>28</cp:revision>
  <dcterms:created xsi:type="dcterms:W3CDTF">2020-03-20T16:27:30Z</dcterms:created>
  <dcterms:modified xsi:type="dcterms:W3CDTF">2020-04-17T10:13:00Z</dcterms:modified>
</cp:coreProperties>
</file>