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3"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9CBE87-AA62-4741-9509-4424B9BA71AE}"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393254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9CBE87-AA62-4741-9509-4424B9BA71AE}"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288268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9CBE87-AA62-4741-9509-4424B9BA71AE}"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199142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FE8DEB7-C98E-45AE-B6DE-48B20106DB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205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FE8DEB7-C98E-45AE-B6DE-48B20106DB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850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FE8DEB7-C98E-45AE-B6DE-48B20106DB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9443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9CBE87-AA62-4741-9509-4424B9BA71AE}"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381166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CBE87-AA62-4741-9509-4424B9BA71AE}"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377887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9CBE87-AA62-4741-9509-4424B9BA71AE}"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25295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9CBE87-AA62-4741-9509-4424B9BA71AE}"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266145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9CBE87-AA62-4741-9509-4424B9BA71AE}"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348370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BE87-AA62-4741-9509-4424B9BA71AE}"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236319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9CBE87-AA62-4741-9509-4424B9BA71AE}"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420536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9CBE87-AA62-4741-9509-4424B9BA71AE}"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8C7823-9AE1-4B43-86DB-45952ADE0455}" type="slidenum">
              <a:rPr lang="en-GB" smtClean="0"/>
              <a:t>‹#›</a:t>
            </a:fld>
            <a:endParaRPr lang="en-GB"/>
          </a:p>
        </p:txBody>
      </p:sp>
    </p:spTree>
    <p:extLst>
      <p:ext uri="{BB962C8B-B14F-4D97-AF65-F5344CB8AC3E}">
        <p14:creationId xmlns:p14="http://schemas.microsoft.com/office/powerpoint/2010/main" val="226697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7030A0"/>
            </a:gs>
            <a:gs pos="16234">
              <a:srgbClr val="00B0F0"/>
            </a:gs>
            <a:gs pos="31000">
              <a:srgbClr val="92D050"/>
            </a:gs>
            <a:gs pos="57000">
              <a:srgbClr val="FFFF00"/>
            </a:gs>
            <a:gs pos="75000">
              <a:srgbClr val="FFC000"/>
            </a:gs>
            <a:gs pos="100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CBE87-AA62-4741-9509-4424B9BA71AE}" type="datetimeFigureOut">
              <a:rPr lang="en-GB" smtClean="0"/>
              <a:t>17/04/2020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C7823-9AE1-4B43-86DB-45952ADE0455}" type="slidenum">
              <a:rPr lang="en-GB" smtClean="0"/>
              <a:t>‹#›</a:t>
            </a:fld>
            <a:endParaRPr lang="en-GB"/>
          </a:p>
        </p:txBody>
      </p:sp>
    </p:spTree>
    <p:extLst>
      <p:ext uri="{BB962C8B-B14F-4D97-AF65-F5344CB8AC3E}">
        <p14:creationId xmlns:p14="http://schemas.microsoft.com/office/powerpoint/2010/main" val="24066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510" y="1889919"/>
            <a:ext cx="7716982" cy="2387600"/>
          </a:xfrm>
        </p:spPr>
        <p:txBody>
          <a:bodyPr>
            <a:normAutofit fontScale="90000"/>
          </a:bodyPr>
          <a:lstStyle/>
          <a:p>
            <a:r>
              <a:rPr lang="en-GB" sz="9600" b="1" dirty="0"/>
              <a:t/>
            </a:r>
            <a:br>
              <a:rPr lang="en-GB" sz="9600" b="1" dirty="0"/>
            </a:br>
            <a:r>
              <a:rPr lang="en-GB" sz="9600" b="1" u="sng" dirty="0" smtClean="0"/>
              <a:t>LO: To use capital letters correctly</a:t>
            </a:r>
            <a:endParaRPr lang="en-GB" sz="9600" b="1" u="sng" dirty="0"/>
          </a:p>
        </p:txBody>
      </p:sp>
      <p:sp>
        <p:nvSpPr>
          <p:cNvPr id="3" name="Subtitle 2"/>
          <p:cNvSpPr>
            <a:spLocks noGrp="1"/>
          </p:cNvSpPr>
          <p:nvPr>
            <p:ph type="subTitle" idx="1"/>
          </p:nvPr>
        </p:nvSpPr>
        <p:spPr>
          <a:xfrm>
            <a:off x="-987137" y="515325"/>
            <a:ext cx="9144000" cy="1655762"/>
          </a:xfrm>
        </p:spPr>
        <p:txBody>
          <a:bodyPr>
            <a:normAutofit/>
          </a:bodyPr>
          <a:lstStyle/>
          <a:p>
            <a:r>
              <a:rPr lang="en-GB" sz="4000" dirty="0" smtClean="0"/>
              <a:t>Monday 20</a:t>
            </a:r>
            <a:r>
              <a:rPr lang="en-GB" sz="4000" baseline="30000" dirty="0" smtClean="0"/>
              <a:t>th</a:t>
            </a:r>
            <a:r>
              <a:rPr lang="en-GB" sz="4000" dirty="0" smtClean="0"/>
              <a:t> April, 2020</a:t>
            </a:r>
            <a:endParaRPr lang="en-GB" sz="4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69"/>
          <a:stretch/>
        </p:blipFill>
        <p:spPr>
          <a:xfrm>
            <a:off x="8489372" y="1889919"/>
            <a:ext cx="3446412" cy="3457936"/>
          </a:xfrm>
          <a:prstGeom prst="rect">
            <a:avLst/>
          </a:prstGeom>
        </p:spPr>
      </p:pic>
    </p:spTree>
    <p:extLst>
      <p:ext uri="{BB962C8B-B14F-4D97-AF65-F5344CB8AC3E}">
        <p14:creationId xmlns:p14="http://schemas.microsoft.com/office/powerpoint/2010/main" val="321413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60E6A99-86E9-41AE-8D28-3E2A7A3CAB25}"/>
              </a:ext>
            </a:extLst>
          </p:cNvPr>
          <p:cNvSpPr>
            <a:spLocks noGrp="1"/>
          </p:cNvSpPr>
          <p:nvPr>
            <p:ph type="title"/>
          </p:nvPr>
        </p:nvSpPr>
        <p:spPr>
          <a:xfrm>
            <a:off x="1981201" y="479426"/>
            <a:ext cx="8220075" cy="993775"/>
          </a:xfrm>
        </p:spPr>
        <p:txBody>
          <a:bodyPr/>
          <a:lstStyle/>
          <a:p>
            <a:pPr eaLnBrk="1" hangingPunct="1"/>
            <a:r>
              <a:rPr lang="en-GB" altLang="en-US">
                <a:solidFill>
                  <a:srgbClr val="92D050"/>
                </a:solidFill>
                <a:latin typeface="Twinkl" pitchFamily="2" charset="0"/>
                <a:ea typeface="Sassoon Infant Rg" panose="02000503030000020003" pitchFamily="50" charset="0"/>
                <a:cs typeface="Arial" panose="020B0604020202020204" pitchFamily="34" charset="0"/>
              </a:rPr>
              <a:t>Proper Nouns</a:t>
            </a:r>
          </a:p>
        </p:txBody>
      </p:sp>
      <p:sp>
        <p:nvSpPr>
          <p:cNvPr id="12291" name="Rectangle 2">
            <a:extLst>
              <a:ext uri="{FF2B5EF4-FFF2-40B4-BE49-F238E27FC236}">
                <a16:creationId xmlns:a16="http://schemas.microsoft.com/office/drawing/2014/main" id="{89ACC3AA-E4C4-4F07-84D6-C3C182FD9FA9}"/>
              </a:ext>
            </a:extLst>
          </p:cNvPr>
          <p:cNvSpPr>
            <a:spLocks noChangeArrowheads="1"/>
          </p:cNvSpPr>
          <p:nvPr/>
        </p:nvSpPr>
        <p:spPr bwMode="auto">
          <a:xfrm>
            <a:off x="2311401" y="1473201"/>
            <a:ext cx="75596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GB" altLang="en-US">
                <a:solidFill>
                  <a:schemeClr val="tx1"/>
                </a:solidFill>
                <a:cs typeface="Arial" panose="020B0604020202020204" pitchFamily="34" charset="0"/>
              </a:rPr>
              <a:t>Noun</a:t>
            </a:r>
            <a:r>
              <a:rPr lang="en-US" altLang="en-US">
                <a:solidFill>
                  <a:schemeClr val="tx1"/>
                </a:solidFill>
                <a:cs typeface="Arial" panose="020B0604020202020204" pitchFamily="34" charset="0"/>
              </a:rPr>
              <a:t>s are naming words.</a:t>
            </a:r>
          </a:p>
          <a:p>
            <a:pPr eaLnBrk="1" hangingPunct="1">
              <a:lnSpc>
                <a:spcPct val="100000"/>
              </a:lnSpc>
              <a:spcBef>
                <a:spcPct val="0"/>
              </a:spcBef>
            </a:pPr>
            <a:r>
              <a:rPr lang="en-US" altLang="en-US">
                <a:solidFill>
                  <a:schemeClr val="tx1"/>
                </a:solidFill>
                <a:cs typeface="Arial" panose="020B0604020202020204" pitchFamily="34" charset="0"/>
              </a:rPr>
              <a:t>Proper nouns are naming words for individual people, places, days  of the week and months of the year.</a:t>
            </a:r>
          </a:p>
          <a:p>
            <a:pPr eaLnBrk="1" hangingPunct="1">
              <a:lnSpc>
                <a:spcPct val="100000"/>
              </a:lnSpc>
              <a:spcBef>
                <a:spcPct val="0"/>
              </a:spcBef>
            </a:pPr>
            <a:r>
              <a:rPr lang="en-US" altLang="en-US">
                <a:solidFill>
                  <a:schemeClr val="tx1"/>
                </a:solidFill>
                <a:cs typeface="Arial" panose="020B0604020202020204" pitchFamily="34" charset="0"/>
              </a:rPr>
              <a:t>Proper nouns all need capital letters.</a:t>
            </a:r>
            <a:r>
              <a:rPr lang="en-GB" altLang="en-US" b="1">
                <a:solidFill>
                  <a:schemeClr val="tx1"/>
                </a:solidFill>
                <a:cs typeface="Arial" panose="020B0604020202020204" pitchFamily="34" charset="0"/>
              </a:rPr>
              <a:t> </a:t>
            </a:r>
            <a:endParaRPr lang="en-GB" altLang="en-US">
              <a:solidFill>
                <a:schemeClr val="tx1"/>
              </a:solidFill>
              <a:cs typeface="Arial" panose="020B0604020202020204" pitchFamily="34" charset="0"/>
            </a:endParaRPr>
          </a:p>
        </p:txBody>
      </p:sp>
      <p:graphicFrame>
        <p:nvGraphicFramePr>
          <p:cNvPr id="4" name="Table 3">
            <a:extLst>
              <a:ext uri="{FF2B5EF4-FFF2-40B4-BE49-F238E27FC236}">
                <a16:creationId xmlns:a16="http://schemas.microsoft.com/office/drawing/2014/main" id="{FEC432EC-C231-4925-8EB9-2FC9EECD0AEA}"/>
              </a:ext>
            </a:extLst>
          </p:cNvPr>
          <p:cNvGraphicFramePr>
            <a:graphicFrameLocks noGrp="1"/>
          </p:cNvGraphicFramePr>
          <p:nvPr/>
        </p:nvGraphicFramePr>
        <p:xfrm>
          <a:off x="3043238" y="2940050"/>
          <a:ext cx="6096000" cy="3133728"/>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3598093092"/>
                    </a:ext>
                  </a:extLst>
                </a:gridCol>
                <a:gridCol w="3048000">
                  <a:extLst>
                    <a:ext uri="{9D8B030D-6E8A-4147-A177-3AD203B41FA5}">
                      <a16:colId xmlns:a16="http://schemas.microsoft.com/office/drawing/2014/main" val="1100104758"/>
                    </a:ext>
                  </a:extLst>
                </a:gridCol>
              </a:tblGrid>
              <a:tr h="522288">
                <a:tc>
                  <a:txBody>
                    <a:bodyPr/>
                    <a:lstStyle/>
                    <a:p>
                      <a:pPr algn="ctr"/>
                      <a:r>
                        <a:rPr lang="en-GB" sz="1800" dirty="0"/>
                        <a:t>Common Nouns</a:t>
                      </a:r>
                    </a:p>
                  </a:txBody>
                  <a:tcPr marT="45730" marB="45730" anchor="ctr"/>
                </a:tc>
                <a:tc>
                  <a:txBody>
                    <a:bodyPr/>
                    <a:lstStyle/>
                    <a:p>
                      <a:pPr algn="ctr"/>
                      <a:r>
                        <a:rPr lang="en-GB" sz="1800" dirty="0"/>
                        <a:t>Proper Nouns</a:t>
                      </a:r>
                    </a:p>
                  </a:txBody>
                  <a:tcPr marT="45730" marB="45730" anchor="ctr"/>
                </a:tc>
                <a:extLst>
                  <a:ext uri="{0D108BD9-81ED-4DB2-BD59-A6C34878D82A}">
                    <a16:rowId xmlns:a16="http://schemas.microsoft.com/office/drawing/2014/main" val="1119590798"/>
                  </a:ext>
                </a:extLst>
              </a:tr>
              <a:tr h="522288">
                <a:tc>
                  <a:txBody>
                    <a:bodyPr/>
                    <a:lstStyle/>
                    <a:p>
                      <a:pPr algn="ctr"/>
                      <a:r>
                        <a:rPr lang="en-GB" sz="1800" dirty="0"/>
                        <a:t>girl</a:t>
                      </a:r>
                    </a:p>
                  </a:txBody>
                  <a:tcPr marT="45730" marB="45730" anchor="ctr"/>
                </a:tc>
                <a:tc>
                  <a:txBody>
                    <a:bodyPr/>
                    <a:lstStyle/>
                    <a:p>
                      <a:pPr algn="ctr"/>
                      <a:r>
                        <a:rPr lang="en-GB" sz="1800" dirty="0"/>
                        <a:t>Helen</a:t>
                      </a:r>
                    </a:p>
                  </a:txBody>
                  <a:tcPr marT="45730" marB="45730" anchor="ctr"/>
                </a:tc>
                <a:extLst>
                  <a:ext uri="{0D108BD9-81ED-4DB2-BD59-A6C34878D82A}">
                    <a16:rowId xmlns:a16="http://schemas.microsoft.com/office/drawing/2014/main" val="2235922714"/>
                  </a:ext>
                </a:extLst>
              </a:tr>
              <a:tr h="522288">
                <a:tc>
                  <a:txBody>
                    <a:bodyPr/>
                    <a:lstStyle/>
                    <a:p>
                      <a:pPr algn="ctr"/>
                      <a:r>
                        <a:rPr lang="en-GB" sz="1800" dirty="0"/>
                        <a:t>country</a:t>
                      </a:r>
                    </a:p>
                  </a:txBody>
                  <a:tcPr marT="45730" marB="45730" anchor="ctr"/>
                </a:tc>
                <a:tc>
                  <a:txBody>
                    <a:bodyPr/>
                    <a:lstStyle/>
                    <a:p>
                      <a:pPr algn="ctr"/>
                      <a:r>
                        <a:rPr lang="en-GB" sz="1800" dirty="0"/>
                        <a:t>England</a:t>
                      </a:r>
                    </a:p>
                  </a:txBody>
                  <a:tcPr marT="45730" marB="45730" anchor="ctr"/>
                </a:tc>
                <a:extLst>
                  <a:ext uri="{0D108BD9-81ED-4DB2-BD59-A6C34878D82A}">
                    <a16:rowId xmlns:a16="http://schemas.microsoft.com/office/drawing/2014/main" val="3702718912"/>
                  </a:ext>
                </a:extLst>
              </a:tr>
              <a:tr h="522288">
                <a:tc>
                  <a:txBody>
                    <a:bodyPr/>
                    <a:lstStyle/>
                    <a:p>
                      <a:pPr algn="ctr"/>
                      <a:r>
                        <a:rPr lang="en-GB" sz="1800" dirty="0"/>
                        <a:t>city</a:t>
                      </a:r>
                    </a:p>
                  </a:txBody>
                  <a:tcPr marT="45730" marB="45730" anchor="ctr"/>
                </a:tc>
                <a:tc>
                  <a:txBody>
                    <a:bodyPr/>
                    <a:lstStyle/>
                    <a:p>
                      <a:pPr algn="ctr"/>
                      <a:r>
                        <a:rPr lang="en-GB" sz="1800" dirty="0"/>
                        <a:t>Sheffield</a:t>
                      </a:r>
                    </a:p>
                  </a:txBody>
                  <a:tcPr marT="45730" marB="45730" anchor="ctr"/>
                </a:tc>
                <a:extLst>
                  <a:ext uri="{0D108BD9-81ED-4DB2-BD59-A6C34878D82A}">
                    <a16:rowId xmlns:a16="http://schemas.microsoft.com/office/drawing/2014/main" val="3467592544"/>
                  </a:ext>
                </a:extLst>
              </a:tr>
              <a:tr h="522288">
                <a:tc>
                  <a:txBody>
                    <a:bodyPr/>
                    <a:lstStyle/>
                    <a:p>
                      <a:pPr algn="ctr"/>
                      <a:r>
                        <a:rPr lang="en-GB" sz="1800" dirty="0"/>
                        <a:t>football</a:t>
                      </a:r>
                      <a:r>
                        <a:rPr lang="en-GB" sz="1800" baseline="0" dirty="0"/>
                        <a:t> team </a:t>
                      </a:r>
                      <a:endParaRPr lang="en-GB" sz="1800" dirty="0"/>
                    </a:p>
                  </a:txBody>
                  <a:tcPr marT="45730" marB="45730" anchor="ctr"/>
                </a:tc>
                <a:tc>
                  <a:txBody>
                    <a:bodyPr/>
                    <a:lstStyle/>
                    <a:p>
                      <a:pPr algn="ctr"/>
                      <a:r>
                        <a:rPr lang="en-GB" sz="1800" dirty="0"/>
                        <a:t>Nottingham Forest</a:t>
                      </a:r>
                    </a:p>
                  </a:txBody>
                  <a:tcPr marT="45730" marB="45730" anchor="ctr"/>
                </a:tc>
                <a:extLst>
                  <a:ext uri="{0D108BD9-81ED-4DB2-BD59-A6C34878D82A}">
                    <a16:rowId xmlns:a16="http://schemas.microsoft.com/office/drawing/2014/main" val="3980257638"/>
                  </a:ext>
                </a:extLst>
              </a:tr>
              <a:tr h="522288">
                <a:tc>
                  <a:txBody>
                    <a:bodyPr/>
                    <a:lstStyle/>
                    <a:p>
                      <a:pPr algn="ctr"/>
                      <a:r>
                        <a:rPr lang="en-GB" sz="1800" dirty="0"/>
                        <a:t>day/month</a:t>
                      </a:r>
                    </a:p>
                  </a:txBody>
                  <a:tcPr marT="45730" marB="45730" anchor="ctr"/>
                </a:tc>
                <a:tc>
                  <a:txBody>
                    <a:bodyPr/>
                    <a:lstStyle/>
                    <a:p>
                      <a:pPr algn="ctr"/>
                      <a:r>
                        <a:rPr lang="en-GB" sz="1800" dirty="0"/>
                        <a:t>Monday/September</a:t>
                      </a:r>
                    </a:p>
                  </a:txBody>
                  <a:tcPr marT="45730" marB="45730" anchor="ctr"/>
                </a:tc>
                <a:extLst>
                  <a:ext uri="{0D108BD9-81ED-4DB2-BD59-A6C34878D82A}">
                    <a16:rowId xmlns:a16="http://schemas.microsoft.com/office/drawing/2014/main" val="2245583561"/>
                  </a:ext>
                </a:extLst>
              </a:tr>
            </a:tbl>
          </a:graphicData>
        </a:graphic>
      </p:graphicFrame>
    </p:spTree>
    <p:extLst>
      <p:ext uri="{BB962C8B-B14F-4D97-AF65-F5344CB8AC3E}">
        <p14:creationId xmlns:p14="http://schemas.microsoft.com/office/powerpoint/2010/main" val="146427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F7E79BA-9D30-45A1-ADF7-FE621C4216DF}"/>
              </a:ext>
            </a:extLst>
          </p:cNvPr>
          <p:cNvSpPr>
            <a:spLocks noGrp="1"/>
          </p:cNvSpPr>
          <p:nvPr>
            <p:ph type="title"/>
          </p:nvPr>
        </p:nvSpPr>
        <p:spPr>
          <a:xfrm>
            <a:off x="1981201" y="479426"/>
            <a:ext cx="8220075" cy="993775"/>
          </a:xfrm>
        </p:spPr>
        <p:txBody>
          <a:bodyPr/>
          <a:lstStyle/>
          <a:p>
            <a:pPr eaLnBrk="1" hangingPunct="1"/>
            <a:r>
              <a:rPr lang="en-GB" altLang="en-US" dirty="0">
                <a:solidFill>
                  <a:srgbClr val="92D050"/>
                </a:solidFill>
                <a:latin typeface="Twinkl" pitchFamily="2" charset="0"/>
              </a:rPr>
              <a:t>Activity</a:t>
            </a:r>
          </a:p>
        </p:txBody>
      </p:sp>
      <p:sp>
        <p:nvSpPr>
          <p:cNvPr id="13315" name="Rectangle 2">
            <a:extLst>
              <a:ext uri="{FF2B5EF4-FFF2-40B4-BE49-F238E27FC236}">
                <a16:creationId xmlns:a16="http://schemas.microsoft.com/office/drawing/2014/main" id="{F0F3CDE4-E77B-4AE4-96BC-92E8FB1CF4DE}"/>
              </a:ext>
            </a:extLst>
          </p:cNvPr>
          <p:cNvSpPr>
            <a:spLocks noChangeArrowheads="1"/>
          </p:cNvSpPr>
          <p:nvPr/>
        </p:nvSpPr>
        <p:spPr bwMode="auto">
          <a:xfrm>
            <a:off x="2279650" y="1363664"/>
            <a:ext cx="7632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Can you spot the proper nouns in these sentences and add </a:t>
            </a:r>
          </a:p>
          <a:p>
            <a:pPr algn="ctr" eaLnBrk="1" hangingPunct="1">
              <a:lnSpc>
                <a:spcPct val="100000"/>
              </a:lnSpc>
              <a:spcBef>
                <a:spcPct val="0"/>
              </a:spcBef>
              <a:buFontTx/>
              <a:buNone/>
            </a:pPr>
            <a:r>
              <a:rPr lang="en-GB" altLang="en-US" sz="2000">
                <a:solidFill>
                  <a:schemeClr val="tx1"/>
                </a:solidFill>
              </a:rPr>
              <a:t>capital letters to the beginning of them? </a:t>
            </a:r>
          </a:p>
          <a:p>
            <a:pPr algn="ctr" eaLnBrk="1" hangingPunct="1">
              <a:lnSpc>
                <a:spcPct val="100000"/>
              </a:lnSpc>
              <a:spcBef>
                <a:spcPct val="0"/>
              </a:spcBef>
              <a:buFontTx/>
              <a:buNone/>
            </a:pPr>
            <a:r>
              <a:rPr lang="en-GB" altLang="en-US" sz="2000">
                <a:solidFill>
                  <a:schemeClr val="tx1"/>
                </a:solidFill>
              </a:rPr>
              <a:t>Have a go on your whiteboard.</a:t>
            </a:r>
          </a:p>
        </p:txBody>
      </p:sp>
      <p:sp>
        <p:nvSpPr>
          <p:cNvPr id="13316" name="Rectangle 3">
            <a:extLst>
              <a:ext uri="{FF2B5EF4-FFF2-40B4-BE49-F238E27FC236}">
                <a16:creationId xmlns:a16="http://schemas.microsoft.com/office/drawing/2014/main" id="{55ACA94B-456E-4FD9-B570-9DBB8CA59CCA}"/>
              </a:ext>
            </a:extLst>
          </p:cNvPr>
          <p:cNvSpPr>
            <a:spLocks noChangeArrowheads="1"/>
          </p:cNvSpPr>
          <p:nvPr/>
        </p:nvSpPr>
        <p:spPr bwMode="auto">
          <a:xfrm>
            <a:off x="2595564" y="2657475"/>
            <a:ext cx="349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ben and susan went to australia for their holidays.</a:t>
            </a:r>
          </a:p>
        </p:txBody>
      </p:sp>
      <p:grpSp>
        <p:nvGrpSpPr>
          <p:cNvPr id="10" name="Group 9">
            <a:extLst>
              <a:ext uri="{FF2B5EF4-FFF2-40B4-BE49-F238E27FC236}">
                <a16:creationId xmlns:a16="http://schemas.microsoft.com/office/drawing/2014/main" id="{8E345A9D-37EB-4E02-9CB4-261467F64537}"/>
              </a:ext>
            </a:extLst>
          </p:cNvPr>
          <p:cNvGrpSpPr>
            <a:grpSpLocks/>
          </p:cNvGrpSpPr>
          <p:nvPr/>
        </p:nvGrpSpPr>
        <p:grpSpPr bwMode="auto">
          <a:xfrm>
            <a:off x="6381751" y="2592389"/>
            <a:ext cx="3705225" cy="923925"/>
            <a:chOff x="4857225" y="2642532"/>
            <a:chExt cx="3706536" cy="922789"/>
          </a:xfrm>
        </p:grpSpPr>
        <p:sp>
          <p:nvSpPr>
            <p:cNvPr id="6" name="Rectangle: Rounded Corners 5">
              <a:extLst>
                <a:ext uri="{FF2B5EF4-FFF2-40B4-BE49-F238E27FC236}">
                  <a16:creationId xmlns:a16="http://schemas.microsoft.com/office/drawing/2014/main" id="{2CE6FA3A-3E95-49DB-95EE-172190D9A992}"/>
                </a:ext>
              </a:extLst>
            </p:cNvPr>
            <p:cNvSpPr/>
            <p:nvPr/>
          </p:nvSpPr>
          <p:spPr>
            <a:xfrm>
              <a:off x="4857225" y="2642532"/>
              <a:ext cx="3473091" cy="9227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92D050"/>
                </a:solidFill>
              </a:endParaRPr>
            </a:p>
          </p:txBody>
        </p:sp>
        <p:sp>
          <p:nvSpPr>
            <p:cNvPr id="13324" name="Rectangle 4">
              <a:extLst>
                <a:ext uri="{FF2B5EF4-FFF2-40B4-BE49-F238E27FC236}">
                  <a16:creationId xmlns:a16="http://schemas.microsoft.com/office/drawing/2014/main" id="{84903FF2-162F-4072-8731-7DF715CC9A2B}"/>
                </a:ext>
              </a:extLst>
            </p:cNvPr>
            <p:cNvSpPr>
              <a:spLocks noChangeArrowheads="1"/>
            </p:cNvSpPr>
            <p:nvPr/>
          </p:nvSpPr>
          <p:spPr bwMode="auto">
            <a:xfrm>
              <a:off x="5067591" y="2707779"/>
              <a:ext cx="3496170"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Ben and Susan went to Australia for their holidays.</a:t>
              </a:r>
            </a:p>
          </p:txBody>
        </p:sp>
      </p:grpSp>
      <p:sp>
        <p:nvSpPr>
          <p:cNvPr id="13318" name="Rectangle 6">
            <a:extLst>
              <a:ext uri="{FF2B5EF4-FFF2-40B4-BE49-F238E27FC236}">
                <a16:creationId xmlns:a16="http://schemas.microsoft.com/office/drawing/2014/main" id="{7BC05416-C2B4-4A78-B8DE-A7D700BB7D90}"/>
              </a:ext>
            </a:extLst>
          </p:cNvPr>
          <p:cNvSpPr>
            <a:spLocks noChangeArrowheads="1"/>
          </p:cNvSpPr>
          <p:nvPr/>
        </p:nvSpPr>
        <p:spPr bwMode="auto">
          <a:xfrm>
            <a:off x="2595564" y="3968751"/>
            <a:ext cx="3495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owen supports hull city fc.</a:t>
            </a:r>
          </a:p>
        </p:txBody>
      </p:sp>
      <p:grpSp>
        <p:nvGrpSpPr>
          <p:cNvPr id="11" name="Group 10">
            <a:extLst>
              <a:ext uri="{FF2B5EF4-FFF2-40B4-BE49-F238E27FC236}">
                <a16:creationId xmlns:a16="http://schemas.microsoft.com/office/drawing/2014/main" id="{8279D1A2-1944-4484-9ABF-642AAE34AF00}"/>
              </a:ext>
            </a:extLst>
          </p:cNvPr>
          <p:cNvGrpSpPr>
            <a:grpSpLocks/>
          </p:cNvGrpSpPr>
          <p:nvPr/>
        </p:nvGrpSpPr>
        <p:grpSpPr bwMode="auto">
          <a:xfrm>
            <a:off x="6381750" y="3733801"/>
            <a:ext cx="3638550" cy="923925"/>
            <a:chOff x="4857224" y="3743637"/>
            <a:chExt cx="3639425" cy="922789"/>
          </a:xfrm>
        </p:grpSpPr>
        <p:sp>
          <p:nvSpPr>
            <p:cNvPr id="8" name="Rectangle: Rounded Corners 7">
              <a:extLst>
                <a:ext uri="{FF2B5EF4-FFF2-40B4-BE49-F238E27FC236}">
                  <a16:creationId xmlns:a16="http://schemas.microsoft.com/office/drawing/2014/main" id="{B527642E-CC2B-440D-AE1D-0EB9CAF4D054}"/>
                </a:ext>
              </a:extLst>
            </p:cNvPr>
            <p:cNvSpPr/>
            <p:nvPr/>
          </p:nvSpPr>
          <p:spPr>
            <a:xfrm>
              <a:off x="4857224" y="3743637"/>
              <a:ext cx="3472698" cy="9227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92D050"/>
                </a:solidFill>
              </a:endParaRPr>
            </a:p>
          </p:txBody>
        </p:sp>
        <p:sp>
          <p:nvSpPr>
            <p:cNvPr id="13322" name="Rectangle 8">
              <a:extLst>
                <a:ext uri="{FF2B5EF4-FFF2-40B4-BE49-F238E27FC236}">
                  <a16:creationId xmlns:a16="http://schemas.microsoft.com/office/drawing/2014/main" id="{66F7C6B1-B767-4766-94D1-66A09BAFB1C2}"/>
                </a:ext>
              </a:extLst>
            </p:cNvPr>
            <p:cNvSpPr>
              <a:spLocks noChangeArrowheads="1"/>
            </p:cNvSpPr>
            <p:nvPr/>
          </p:nvSpPr>
          <p:spPr bwMode="auto">
            <a:xfrm>
              <a:off x="5000479" y="3978438"/>
              <a:ext cx="3496170" cy="4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000">
                  <a:solidFill>
                    <a:schemeClr val="tx1"/>
                  </a:solidFill>
                </a:rPr>
                <a:t>Owen supports Hull City FC.</a:t>
              </a:r>
            </a:p>
          </p:txBody>
        </p:sp>
      </p:grpSp>
      <p:pic>
        <p:nvPicPr>
          <p:cNvPr id="13320" name="Picture 11">
            <a:extLst>
              <a:ext uri="{FF2B5EF4-FFF2-40B4-BE49-F238E27FC236}">
                <a16:creationId xmlns:a16="http://schemas.microsoft.com/office/drawing/2014/main" id="{218A2E2F-A922-4A8A-A293-41911B7B9185}"/>
              </a:ext>
            </a:extLst>
          </p:cNvPr>
          <p:cNvPicPr>
            <a:picLocks noChangeAspect="1"/>
          </p:cNvPicPr>
          <p:nvPr/>
        </p:nvPicPr>
        <p:blipFill>
          <a:blip r:embed="rId2">
            <a:extLst>
              <a:ext uri="{28A0092B-C50C-407E-A947-70E740481C1C}">
                <a14:useLocalDpi xmlns:a14="http://schemas.microsoft.com/office/drawing/2010/main" val="0"/>
              </a:ext>
            </a:extLst>
          </a:blip>
          <a:srcRect t="45409" b="29112"/>
          <a:stretch>
            <a:fillRect/>
          </a:stretch>
        </p:blipFill>
        <p:spPr bwMode="auto">
          <a:xfrm>
            <a:off x="2595563" y="4929188"/>
            <a:ext cx="72580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8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7030A0"/>
            </a:gs>
            <a:gs pos="21000">
              <a:srgbClr val="00B0F0"/>
            </a:gs>
            <a:gs pos="37000">
              <a:srgbClr val="92D050"/>
            </a:gs>
            <a:gs pos="57000">
              <a:srgbClr val="FFFF00"/>
            </a:gs>
            <a:gs pos="79000">
              <a:srgbClr val="FFC000"/>
            </a:gs>
            <a:gs pos="100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D3DB221-9E16-4F52-A5F4-0ECA1922C578}"/>
              </a:ext>
            </a:extLst>
          </p:cNvPr>
          <p:cNvSpPr>
            <a:spLocks noGrp="1"/>
          </p:cNvSpPr>
          <p:nvPr>
            <p:ph type="title"/>
          </p:nvPr>
        </p:nvSpPr>
        <p:spPr>
          <a:xfrm>
            <a:off x="1981201" y="479426"/>
            <a:ext cx="8220075" cy="993775"/>
          </a:xfrm>
        </p:spPr>
        <p:txBody>
          <a:bodyPr/>
          <a:lstStyle/>
          <a:p>
            <a:pPr eaLnBrk="1" hangingPunct="1"/>
            <a:r>
              <a:rPr lang="en-GB" altLang="en-US" dirty="0">
                <a:solidFill>
                  <a:srgbClr val="92D050"/>
                </a:solidFill>
                <a:latin typeface="Twinkl" pitchFamily="2" charset="0"/>
              </a:rPr>
              <a:t>Now it’s your turn </a:t>
            </a:r>
            <a:r>
              <a:rPr lang="en-GB" altLang="en-US" dirty="0" smtClean="0">
                <a:solidFill>
                  <a:srgbClr val="92D050"/>
                </a:solidFill>
                <a:latin typeface="Twinkl" pitchFamily="2" charset="0"/>
              </a:rPr>
              <a:t>… TASK 1</a:t>
            </a:r>
            <a:endParaRPr lang="en-GB" altLang="en-US" dirty="0">
              <a:solidFill>
                <a:srgbClr val="92D050"/>
              </a:solidFill>
              <a:latin typeface="Twinkl" pitchFamily="2" charset="0"/>
            </a:endParaRPr>
          </a:p>
        </p:txBody>
      </p:sp>
      <p:sp>
        <p:nvSpPr>
          <p:cNvPr id="15363" name="Rectangle 2">
            <a:extLst>
              <a:ext uri="{FF2B5EF4-FFF2-40B4-BE49-F238E27FC236}">
                <a16:creationId xmlns:a16="http://schemas.microsoft.com/office/drawing/2014/main" id="{689A39E5-FD32-4309-8EAD-E84E105C888E}"/>
              </a:ext>
            </a:extLst>
          </p:cNvPr>
          <p:cNvSpPr>
            <a:spLocks noChangeArrowheads="1"/>
          </p:cNvSpPr>
          <p:nvPr/>
        </p:nvSpPr>
        <p:spPr bwMode="auto">
          <a:xfrm>
            <a:off x="2279650" y="1647826"/>
            <a:ext cx="7632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dirty="0">
                <a:solidFill>
                  <a:schemeClr val="tx1"/>
                </a:solidFill>
              </a:rPr>
              <a:t>Add capital letters in the right places in these sentences. </a:t>
            </a:r>
          </a:p>
          <a:p>
            <a:pPr algn="ctr" eaLnBrk="1" hangingPunct="1">
              <a:lnSpc>
                <a:spcPct val="100000"/>
              </a:lnSpc>
              <a:spcBef>
                <a:spcPct val="0"/>
              </a:spcBef>
              <a:buFontTx/>
              <a:buNone/>
            </a:pPr>
            <a:r>
              <a:rPr lang="en-GB" altLang="en-US" sz="2000" dirty="0">
                <a:solidFill>
                  <a:schemeClr val="tx1"/>
                </a:solidFill>
              </a:rPr>
              <a:t>Remember, the beginnings of sentences, proper nouns </a:t>
            </a:r>
            <a:br>
              <a:rPr lang="en-GB" altLang="en-US" sz="2000" dirty="0">
                <a:solidFill>
                  <a:schemeClr val="tx1"/>
                </a:solidFill>
              </a:rPr>
            </a:br>
            <a:r>
              <a:rPr lang="en-GB" altLang="en-US" sz="2000" dirty="0">
                <a:solidFill>
                  <a:schemeClr val="tx1"/>
                </a:solidFill>
              </a:rPr>
              <a:t>and ‘I’ need capital letters!</a:t>
            </a:r>
          </a:p>
        </p:txBody>
      </p:sp>
      <p:sp>
        <p:nvSpPr>
          <p:cNvPr id="15364" name="Rectangle 3">
            <a:extLst>
              <a:ext uri="{FF2B5EF4-FFF2-40B4-BE49-F238E27FC236}">
                <a16:creationId xmlns:a16="http://schemas.microsoft.com/office/drawing/2014/main" id="{60AE85B0-30D9-4120-8E9A-C002DAD39824}"/>
              </a:ext>
            </a:extLst>
          </p:cNvPr>
          <p:cNvSpPr>
            <a:spLocks noChangeArrowheads="1"/>
          </p:cNvSpPr>
          <p:nvPr/>
        </p:nvSpPr>
        <p:spPr bwMode="auto">
          <a:xfrm>
            <a:off x="2432050" y="2892425"/>
            <a:ext cx="7632700" cy="30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457200" indent="-4572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150000"/>
              </a:lnSpc>
              <a:spcBef>
                <a:spcPct val="50000"/>
              </a:spcBef>
              <a:buFont typeface="Twinkl Sb"/>
              <a:buAutoNum type="arabicPeriod"/>
              <a:defRPr/>
            </a:pPr>
            <a:r>
              <a:rPr lang="en-GB" altLang="en-US" sz="2000" dirty="0">
                <a:latin typeface="+mn-lt"/>
                <a:ea typeface="Sassoon Infant Rg" panose="02000503030000020003" pitchFamily="50" charset="0"/>
                <a:cs typeface="Sassoon Infant Rg" panose="02000503030000020003" pitchFamily="50" charset="0"/>
              </a:rPr>
              <a:t>it is always snowing in </a:t>
            </a:r>
            <a:r>
              <a:rPr lang="en-GB" altLang="en-US" sz="2000" dirty="0" err="1">
                <a:latin typeface="+mn-lt"/>
                <a:ea typeface="Sassoon Infant Rg" panose="02000503030000020003" pitchFamily="50" charset="0"/>
                <a:cs typeface="Sassoon Infant Rg" panose="02000503030000020003" pitchFamily="50" charset="0"/>
              </a:rPr>
              <a:t>iceland</a:t>
            </a:r>
            <a:r>
              <a:rPr lang="en-GB" altLang="en-US" sz="2000" dirty="0">
                <a:latin typeface="+mn-lt"/>
                <a:ea typeface="Sassoon Infant Rg" panose="02000503030000020003" pitchFamily="50" charset="0"/>
                <a:cs typeface="Sassoon Infant Rg" panose="02000503030000020003" pitchFamily="50" charset="0"/>
              </a:rPr>
              <a:t>.</a:t>
            </a:r>
          </a:p>
          <a:p>
            <a:pPr eaLnBrk="1" hangingPunct="1">
              <a:lnSpc>
                <a:spcPct val="150000"/>
              </a:lnSpc>
              <a:spcBef>
                <a:spcPct val="50000"/>
              </a:spcBef>
              <a:buFont typeface="Twinkl Sb"/>
              <a:buAutoNum type="arabicPeriod"/>
              <a:defRPr/>
            </a:pPr>
            <a:r>
              <a:rPr lang="en-GB" altLang="en-US" sz="2000" dirty="0" err="1">
                <a:latin typeface="+mn-lt"/>
                <a:ea typeface="Sassoon Infant Rg" panose="02000503030000020003" pitchFamily="50" charset="0"/>
                <a:cs typeface="Sassoon Infant Rg" panose="02000503030000020003" pitchFamily="50" charset="0"/>
              </a:rPr>
              <a:t>i</a:t>
            </a:r>
            <a:r>
              <a:rPr lang="en-GB" altLang="en-US" sz="2000" dirty="0">
                <a:latin typeface="+mn-lt"/>
                <a:ea typeface="Sassoon Infant Rg" panose="02000503030000020003" pitchFamily="50" charset="0"/>
                <a:cs typeface="Sassoon Infant Rg" panose="02000503030000020003" pitchFamily="50" charset="0"/>
              </a:rPr>
              <a:t> like going to </a:t>
            </a:r>
            <a:r>
              <a:rPr lang="en-GB" altLang="en-US" sz="2000" dirty="0" err="1">
                <a:latin typeface="+mn-lt"/>
                <a:ea typeface="Sassoon Infant Rg" panose="02000503030000020003" pitchFamily="50" charset="0"/>
                <a:cs typeface="Sassoon Infant Rg" panose="02000503030000020003" pitchFamily="50" charset="0"/>
              </a:rPr>
              <a:t>london</a:t>
            </a:r>
            <a:r>
              <a:rPr lang="en-GB" altLang="en-US" sz="2000" dirty="0">
                <a:latin typeface="+mn-lt"/>
                <a:ea typeface="Sassoon Infant Rg" panose="02000503030000020003" pitchFamily="50" charset="0"/>
                <a:cs typeface="Sassoon Infant Rg" panose="02000503030000020003" pitchFamily="50" charset="0"/>
              </a:rPr>
              <a:t>.</a:t>
            </a:r>
          </a:p>
          <a:p>
            <a:pPr eaLnBrk="1" hangingPunct="1">
              <a:lnSpc>
                <a:spcPct val="150000"/>
              </a:lnSpc>
              <a:spcBef>
                <a:spcPct val="50000"/>
              </a:spcBef>
              <a:buFont typeface="Twinkl Sb"/>
              <a:buAutoNum type="arabicPeriod"/>
              <a:defRPr/>
            </a:pPr>
            <a:r>
              <a:rPr lang="en-GB" altLang="en-US" sz="2000" dirty="0" err="1">
                <a:latin typeface="+mn-lt"/>
                <a:ea typeface="Sassoon Infant Rg" panose="02000503030000020003" pitchFamily="50" charset="0"/>
                <a:cs typeface="Sassoon Infant Rg" panose="02000503030000020003" pitchFamily="50" charset="0"/>
              </a:rPr>
              <a:t>mariam</a:t>
            </a:r>
            <a:r>
              <a:rPr lang="en-GB" altLang="en-US" sz="2000" dirty="0">
                <a:latin typeface="+mn-lt"/>
                <a:ea typeface="Sassoon Infant Rg" panose="02000503030000020003" pitchFamily="50" charset="0"/>
                <a:cs typeface="Sassoon Infant Rg" panose="02000503030000020003" pitchFamily="50" charset="0"/>
              </a:rPr>
              <a:t> and </a:t>
            </a:r>
            <a:r>
              <a:rPr lang="en-GB" altLang="en-US" sz="2000" dirty="0" err="1">
                <a:latin typeface="+mn-lt"/>
                <a:ea typeface="Sassoon Infant Rg" panose="02000503030000020003" pitchFamily="50" charset="0"/>
                <a:cs typeface="Sassoon Infant Rg" panose="02000503030000020003" pitchFamily="50" charset="0"/>
              </a:rPr>
              <a:t>sophia</a:t>
            </a:r>
            <a:r>
              <a:rPr lang="en-GB" altLang="en-US" sz="2000" dirty="0">
                <a:latin typeface="+mn-lt"/>
                <a:ea typeface="Sassoon Infant Rg" panose="02000503030000020003" pitchFamily="50" charset="0"/>
                <a:cs typeface="Sassoon Infant Rg" panose="02000503030000020003" pitchFamily="50" charset="0"/>
              </a:rPr>
              <a:t> went to the shops in </a:t>
            </a:r>
            <a:r>
              <a:rPr lang="en-GB" altLang="en-US" sz="2000" dirty="0" err="1">
                <a:latin typeface="+mn-lt"/>
                <a:ea typeface="Sassoon Infant Rg" panose="02000503030000020003" pitchFamily="50" charset="0"/>
                <a:cs typeface="Sassoon Infant Rg" panose="02000503030000020003" pitchFamily="50" charset="0"/>
              </a:rPr>
              <a:t>sheffield</a:t>
            </a:r>
            <a:r>
              <a:rPr lang="en-GB" altLang="en-US" sz="2000" dirty="0">
                <a:latin typeface="+mn-lt"/>
                <a:ea typeface="Sassoon Infant Rg" panose="02000503030000020003" pitchFamily="50" charset="0"/>
                <a:cs typeface="Sassoon Infant Rg" panose="02000503030000020003" pitchFamily="50" charset="0"/>
              </a:rPr>
              <a:t>.</a:t>
            </a:r>
          </a:p>
          <a:p>
            <a:pPr eaLnBrk="1" hangingPunct="1">
              <a:lnSpc>
                <a:spcPct val="150000"/>
              </a:lnSpc>
              <a:spcBef>
                <a:spcPct val="50000"/>
              </a:spcBef>
              <a:buFont typeface="Twinkl Sb"/>
              <a:buAutoNum type="arabicPeriod"/>
              <a:defRPr/>
            </a:pPr>
            <a:r>
              <a:rPr lang="en-GB" altLang="en-US" sz="2000" dirty="0">
                <a:latin typeface="+mn-lt"/>
                <a:ea typeface="Sassoon Infant Rg" panose="02000503030000020003" pitchFamily="50" charset="0"/>
                <a:cs typeface="Sassoon Infant Rg" panose="02000503030000020003" pitchFamily="50" charset="0"/>
              </a:rPr>
              <a:t>when </a:t>
            </a:r>
            <a:r>
              <a:rPr lang="en-GB" altLang="en-US" sz="2000" dirty="0" err="1">
                <a:latin typeface="+mn-lt"/>
                <a:ea typeface="Sassoon Infant Rg" panose="02000503030000020003" pitchFamily="50" charset="0"/>
                <a:cs typeface="Sassoon Infant Rg" panose="02000503030000020003" pitchFamily="50" charset="0"/>
              </a:rPr>
              <a:t>i</a:t>
            </a:r>
            <a:r>
              <a:rPr lang="en-GB" altLang="en-US" sz="2000" dirty="0">
                <a:latin typeface="+mn-lt"/>
                <a:ea typeface="Sassoon Infant Rg" panose="02000503030000020003" pitchFamily="50" charset="0"/>
                <a:cs typeface="Sassoon Infant Rg" panose="02000503030000020003" pitchFamily="50" charset="0"/>
              </a:rPr>
              <a:t> was a baby </a:t>
            </a:r>
            <a:r>
              <a:rPr lang="en-GB" altLang="en-US" sz="2000" dirty="0" err="1">
                <a:latin typeface="+mn-lt"/>
                <a:ea typeface="Sassoon Infant Rg" panose="02000503030000020003" pitchFamily="50" charset="0"/>
                <a:cs typeface="Sassoon Infant Rg" panose="02000503030000020003" pitchFamily="50" charset="0"/>
              </a:rPr>
              <a:t>i</a:t>
            </a:r>
            <a:r>
              <a:rPr lang="en-GB" altLang="en-US" sz="2000" dirty="0">
                <a:latin typeface="+mn-lt"/>
                <a:ea typeface="Sassoon Infant Rg" panose="02000503030000020003" pitchFamily="50" charset="0"/>
                <a:cs typeface="Sassoon Infant Rg" panose="02000503030000020003" pitchFamily="50" charset="0"/>
              </a:rPr>
              <a:t> didn’t have any teeth.</a:t>
            </a:r>
          </a:p>
          <a:p>
            <a:pPr eaLnBrk="1" hangingPunct="1">
              <a:lnSpc>
                <a:spcPct val="150000"/>
              </a:lnSpc>
              <a:spcBef>
                <a:spcPct val="50000"/>
              </a:spcBef>
              <a:buFont typeface="Twinkl Sb"/>
              <a:buAutoNum type="arabicPeriod"/>
              <a:defRPr/>
            </a:pPr>
            <a:r>
              <a:rPr lang="en-GB" altLang="en-US" sz="2000" dirty="0">
                <a:latin typeface="+mn-lt"/>
                <a:ea typeface="Sassoon Infant Rg" panose="02000503030000020003" pitchFamily="50" charset="0"/>
                <a:cs typeface="Sassoon Infant Rg" panose="02000503030000020003" pitchFamily="50" charset="0"/>
              </a:rPr>
              <a:t>my brother </a:t>
            </a:r>
            <a:r>
              <a:rPr lang="en-GB" altLang="en-US" sz="2000" dirty="0" err="1">
                <a:latin typeface="+mn-lt"/>
                <a:ea typeface="Sassoon Infant Rg" panose="02000503030000020003" pitchFamily="50" charset="0"/>
                <a:cs typeface="Sassoon Infant Rg" panose="02000503030000020003" pitchFamily="50" charset="0"/>
              </a:rPr>
              <a:t>zach</a:t>
            </a:r>
            <a:r>
              <a:rPr lang="en-GB" altLang="en-US" sz="2000" dirty="0">
                <a:latin typeface="+mn-lt"/>
                <a:ea typeface="Sassoon Infant Rg" panose="02000503030000020003" pitchFamily="50" charset="0"/>
                <a:cs typeface="Sassoon Infant Rg" panose="02000503030000020003" pitchFamily="50" charset="0"/>
              </a:rPr>
              <a:t> and </a:t>
            </a:r>
            <a:r>
              <a:rPr lang="en-GB" altLang="en-US" sz="2000" dirty="0" err="1">
                <a:latin typeface="+mn-lt"/>
                <a:ea typeface="Sassoon Infant Rg" panose="02000503030000020003" pitchFamily="50" charset="0"/>
                <a:cs typeface="Sassoon Infant Rg" panose="02000503030000020003" pitchFamily="50" charset="0"/>
              </a:rPr>
              <a:t>i</a:t>
            </a:r>
            <a:r>
              <a:rPr lang="en-GB" altLang="en-US" sz="2000" dirty="0">
                <a:latin typeface="+mn-lt"/>
                <a:ea typeface="Sassoon Infant Rg" panose="02000503030000020003" pitchFamily="50" charset="0"/>
                <a:cs typeface="Sassoon Infant Rg" panose="02000503030000020003" pitchFamily="50" charset="0"/>
              </a:rPr>
              <a:t> watch football every </a:t>
            </a:r>
            <a:r>
              <a:rPr lang="en-GB" altLang="en-US" sz="2000" dirty="0" err="1">
                <a:latin typeface="+mn-lt"/>
                <a:ea typeface="Sassoon Infant Rg" panose="02000503030000020003" pitchFamily="50" charset="0"/>
                <a:cs typeface="Sassoon Infant Rg" panose="02000503030000020003" pitchFamily="50" charset="0"/>
              </a:rPr>
              <a:t>saturday</a:t>
            </a:r>
            <a:r>
              <a:rPr lang="en-GB" altLang="en-US" sz="2000" dirty="0">
                <a:latin typeface="+mn-lt"/>
                <a:ea typeface="Sassoon Infant Rg" panose="02000503030000020003" pitchFamily="50" charset="0"/>
                <a:cs typeface="Sassoon Infant Rg" panose="02000503030000020003" pitchFamily="50" charset="0"/>
              </a:rPr>
              <a:t> night. </a:t>
            </a:r>
          </a:p>
        </p:txBody>
      </p:sp>
    </p:spTree>
    <p:extLst>
      <p:ext uri="{BB962C8B-B14F-4D97-AF65-F5344CB8AC3E}">
        <p14:creationId xmlns:p14="http://schemas.microsoft.com/office/powerpoint/2010/main" val="391013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83" y="166343"/>
            <a:ext cx="6765235" cy="996536"/>
          </a:xfrm>
          <a:solidFill>
            <a:srgbClr val="FFFF00"/>
          </a:solidFill>
        </p:spPr>
        <p:txBody>
          <a:bodyPr>
            <a:normAutofit/>
          </a:bodyPr>
          <a:lstStyle/>
          <a:p>
            <a:r>
              <a:rPr lang="en-GB" sz="5400" b="1" dirty="0" smtClean="0">
                <a:solidFill>
                  <a:srgbClr val="00B050"/>
                </a:solidFill>
              </a:rPr>
              <a:t>Task 2 </a:t>
            </a:r>
            <a:r>
              <a:rPr lang="en-GB" sz="5400" b="1" dirty="0" smtClean="0">
                <a:solidFill>
                  <a:srgbClr val="00B050"/>
                </a:solidFill>
              </a:rPr>
              <a:t>–Easter </a:t>
            </a:r>
            <a:r>
              <a:rPr lang="en-GB" sz="5400" b="1" dirty="0" smtClean="0">
                <a:solidFill>
                  <a:srgbClr val="00B050"/>
                </a:solidFill>
              </a:rPr>
              <a:t>Holiday</a:t>
            </a:r>
            <a:endParaRPr lang="en-GB" sz="5400" b="1" dirty="0">
              <a:solidFill>
                <a:srgbClr val="00B050"/>
              </a:solidFill>
            </a:endParaRPr>
          </a:p>
        </p:txBody>
      </p:sp>
      <p:sp>
        <p:nvSpPr>
          <p:cNvPr id="3" name="Content Placeholder 2"/>
          <p:cNvSpPr>
            <a:spLocks noGrp="1"/>
          </p:cNvSpPr>
          <p:nvPr>
            <p:ph idx="1"/>
          </p:nvPr>
        </p:nvSpPr>
        <p:spPr>
          <a:xfrm>
            <a:off x="301487" y="1361661"/>
            <a:ext cx="7421217" cy="4864998"/>
          </a:xfrm>
        </p:spPr>
        <p:txBody>
          <a:bodyPr>
            <a:normAutofit fontScale="92500" lnSpcReduction="20000"/>
          </a:bodyPr>
          <a:lstStyle/>
          <a:p>
            <a:pPr marL="0" indent="0">
              <a:buNone/>
            </a:pPr>
            <a:r>
              <a:rPr lang="en-GB" dirty="0" smtClean="0">
                <a:solidFill>
                  <a:srgbClr val="002060"/>
                </a:solidFill>
              </a:rPr>
              <a:t>It has been a very different Easter break for most of us, as we have not been able to spend much time outside of the house. We have also not been able to spend time seeing friends and family outside of our home</a:t>
            </a:r>
            <a:r>
              <a:rPr lang="en-GB" dirty="0" smtClean="0">
                <a:solidFill>
                  <a:srgbClr val="002060"/>
                </a:solidFill>
              </a:rPr>
              <a:t>.</a:t>
            </a:r>
          </a:p>
          <a:p>
            <a:pPr marL="0" indent="0">
              <a:buNone/>
            </a:pPr>
            <a:r>
              <a:rPr lang="en-GB" dirty="0" smtClean="0">
                <a:solidFill>
                  <a:srgbClr val="002060"/>
                </a:solidFill>
              </a:rPr>
              <a:t>People have thought of many things to raise spirits in this extraordinary time. </a:t>
            </a:r>
          </a:p>
          <a:p>
            <a:pPr marL="0" indent="0">
              <a:buNone/>
            </a:pPr>
            <a:r>
              <a:rPr lang="en-GB" dirty="0" smtClean="0">
                <a:solidFill>
                  <a:srgbClr val="002060"/>
                </a:solidFill>
              </a:rPr>
              <a:t>One strategy was to place pictures of rainbows in the windows of our houses.  </a:t>
            </a:r>
            <a:r>
              <a:rPr lang="en-GB" dirty="0" smtClean="0">
                <a:solidFill>
                  <a:srgbClr val="002060"/>
                </a:solidFill>
              </a:rPr>
              <a:t> Rainbows can be symbols of hope – the sunshine after the storm. </a:t>
            </a:r>
          </a:p>
          <a:p>
            <a:pPr marL="0" indent="0">
              <a:buNone/>
            </a:pPr>
            <a:r>
              <a:rPr lang="en-GB" dirty="0" smtClean="0">
                <a:solidFill>
                  <a:srgbClr val="002060"/>
                </a:solidFill>
              </a:rPr>
              <a:t>Use the word – RAINBOW to be the basis of an acrostic poem.  Each line of the poem will begin with a capital letter.  </a:t>
            </a:r>
          </a:p>
          <a:p>
            <a:pPr marL="0" indent="0">
              <a:buNone/>
            </a:pPr>
            <a:r>
              <a:rPr lang="en-GB" dirty="0" smtClean="0">
                <a:solidFill>
                  <a:srgbClr val="002060"/>
                </a:solidFill>
              </a:rPr>
              <a:t>The lines of your poem will express your thoughts or feelings over this challenging period. </a:t>
            </a:r>
            <a:endParaRPr lang="en-GB" dirty="0" smtClean="0">
              <a:solidFill>
                <a:srgbClr val="002060"/>
              </a:solidFill>
            </a:endParaRPr>
          </a:p>
          <a:p>
            <a:pPr marL="0" indent="0">
              <a:buNone/>
            </a:pPr>
            <a:endParaRPr lang="en-GB" dirty="0">
              <a:solidFill>
                <a:srgbClr val="002060"/>
              </a:solidFill>
            </a:endParaRPr>
          </a:p>
        </p:txBody>
      </p:sp>
      <p:sp>
        <p:nvSpPr>
          <p:cNvPr id="4" name="Rounded Rectangle 3"/>
          <p:cNvSpPr/>
          <p:nvPr/>
        </p:nvSpPr>
        <p:spPr>
          <a:xfrm>
            <a:off x="7722704" y="133902"/>
            <a:ext cx="3084443" cy="66048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b="1" dirty="0" smtClean="0">
                <a:solidFill>
                  <a:srgbClr val="C00000"/>
                </a:solidFill>
              </a:rPr>
              <a:t>R</a:t>
            </a:r>
          </a:p>
          <a:p>
            <a:r>
              <a:rPr lang="en-GB" sz="5400" b="1" dirty="0" smtClean="0">
                <a:solidFill>
                  <a:srgbClr val="FFC000"/>
                </a:solidFill>
              </a:rPr>
              <a:t>A</a:t>
            </a:r>
          </a:p>
          <a:p>
            <a:r>
              <a:rPr lang="en-GB" sz="5400" b="1" dirty="0" smtClean="0">
                <a:solidFill>
                  <a:srgbClr val="FFFF00"/>
                </a:solidFill>
              </a:rPr>
              <a:t>I</a:t>
            </a:r>
          </a:p>
          <a:p>
            <a:r>
              <a:rPr lang="en-GB" sz="5400" b="1" dirty="0" smtClean="0">
                <a:solidFill>
                  <a:srgbClr val="92D050"/>
                </a:solidFill>
              </a:rPr>
              <a:t>N</a:t>
            </a:r>
          </a:p>
          <a:p>
            <a:r>
              <a:rPr lang="en-GB" sz="5400" b="1" dirty="0" smtClean="0">
                <a:solidFill>
                  <a:srgbClr val="00B0F0"/>
                </a:solidFill>
              </a:rPr>
              <a:t>B</a:t>
            </a:r>
          </a:p>
          <a:p>
            <a:r>
              <a:rPr lang="en-GB" sz="5400" b="1" dirty="0" smtClean="0">
                <a:solidFill>
                  <a:srgbClr val="D133BE"/>
                </a:solidFill>
              </a:rPr>
              <a:t>O</a:t>
            </a:r>
          </a:p>
          <a:p>
            <a:r>
              <a:rPr lang="en-GB" sz="5400" b="1" dirty="0">
                <a:solidFill>
                  <a:srgbClr val="7030A0"/>
                </a:solidFill>
              </a:rPr>
              <a:t>W</a:t>
            </a:r>
            <a:endParaRPr lang="en-GB" sz="5400" b="1" dirty="0" smtClean="0">
              <a:solidFill>
                <a:srgbClr val="7030A0"/>
              </a:solidFill>
            </a:endParaRPr>
          </a:p>
        </p:txBody>
      </p:sp>
      <p:pic>
        <p:nvPicPr>
          <p:cNvPr id="5" name="Picture 4"/>
          <p:cNvPicPr>
            <a:picLocks noChangeAspect="1"/>
          </p:cNvPicPr>
          <p:nvPr/>
        </p:nvPicPr>
        <p:blipFill>
          <a:blip r:embed="rId2"/>
          <a:stretch>
            <a:fillRect/>
          </a:stretch>
        </p:blipFill>
        <p:spPr>
          <a:xfrm rot="438800">
            <a:off x="9113007" y="1858189"/>
            <a:ext cx="3105449" cy="2271920"/>
          </a:xfrm>
          <a:prstGeom prst="rect">
            <a:avLst/>
          </a:prstGeom>
        </p:spPr>
      </p:pic>
      <p:sp>
        <p:nvSpPr>
          <p:cNvPr id="7" name="Oval Callout 6"/>
          <p:cNvSpPr/>
          <p:nvPr/>
        </p:nvSpPr>
        <p:spPr>
          <a:xfrm>
            <a:off x="10475843" y="944217"/>
            <a:ext cx="1540566" cy="7255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 EXAMPLE</a:t>
            </a:r>
            <a:endParaRPr lang="en-GB" dirty="0"/>
          </a:p>
        </p:txBody>
      </p:sp>
    </p:spTree>
    <p:extLst>
      <p:ext uri="{BB962C8B-B14F-4D97-AF65-F5344CB8AC3E}">
        <p14:creationId xmlns:p14="http://schemas.microsoft.com/office/powerpoint/2010/main" val="2952813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332</Words>
  <Application>Microsoft Office PowerPoint</Application>
  <PresentationFormat>Widescreen</PresentationFormat>
  <Paragraphs>48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Sassoon Infant Rg</vt:lpstr>
      <vt:lpstr>Twinkl</vt:lpstr>
      <vt:lpstr>Twinkl Sb</vt:lpstr>
      <vt:lpstr>Twinkl SemiBold</vt:lpstr>
      <vt:lpstr>Office Theme</vt:lpstr>
      <vt:lpstr> LO: To use capital letters correctly</vt:lpstr>
      <vt:lpstr>Proper Nouns</vt:lpstr>
      <vt:lpstr>Activity</vt:lpstr>
      <vt:lpstr>Now it’s your turn … TASK 1</vt:lpstr>
      <vt:lpstr>Task 2 –Easter Holiday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Gerald Compton</dc:creator>
  <cp:lastModifiedBy>Lynda Voges</cp:lastModifiedBy>
  <cp:revision>8</cp:revision>
  <dcterms:created xsi:type="dcterms:W3CDTF">2020-04-15T11:01:27Z</dcterms:created>
  <dcterms:modified xsi:type="dcterms:W3CDTF">2020-04-17T11:27:29Z</dcterms:modified>
</cp:coreProperties>
</file>