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6" r:id="rId4"/>
    <p:sldId id="270" r:id="rId5"/>
    <p:sldId id="26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99FF"/>
    <a:srgbClr val="FFFF6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8FCD542-B3F6-4598-8B8D-08263732F43A}"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294194-27A0-49CD-9202-C24D5FC739A4}" type="slidenum">
              <a:rPr lang="en-GB" smtClean="0"/>
              <a:t>‹#›</a:t>
            </a:fld>
            <a:endParaRPr lang="en-GB"/>
          </a:p>
        </p:txBody>
      </p:sp>
    </p:spTree>
    <p:extLst>
      <p:ext uri="{BB962C8B-B14F-4D97-AF65-F5344CB8AC3E}">
        <p14:creationId xmlns:p14="http://schemas.microsoft.com/office/powerpoint/2010/main" val="3270159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FCD542-B3F6-4598-8B8D-08263732F43A}"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294194-27A0-49CD-9202-C24D5FC739A4}" type="slidenum">
              <a:rPr lang="en-GB" smtClean="0"/>
              <a:t>‹#›</a:t>
            </a:fld>
            <a:endParaRPr lang="en-GB"/>
          </a:p>
        </p:txBody>
      </p:sp>
    </p:spTree>
    <p:extLst>
      <p:ext uri="{BB962C8B-B14F-4D97-AF65-F5344CB8AC3E}">
        <p14:creationId xmlns:p14="http://schemas.microsoft.com/office/powerpoint/2010/main" val="2259872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FCD542-B3F6-4598-8B8D-08263732F43A}"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294194-27A0-49CD-9202-C24D5FC739A4}" type="slidenum">
              <a:rPr lang="en-GB" smtClean="0"/>
              <a:t>‹#›</a:t>
            </a:fld>
            <a:endParaRPr lang="en-GB"/>
          </a:p>
        </p:txBody>
      </p:sp>
    </p:spTree>
    <p:extLst>
      <p:ext uri="{BB962C8B-B14F-4D97-AF65-F5344CB8AC3E}">
        <p14:creationId xmlns:p14="http://schemas.microsoft.com/office/powerpoint/2010/main" val="233651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FCD542-B3F6-4598-8B8D-08263732F43A}"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294194-27A0-49CD-9202-C24D5FC739A4}" type="slidenum">
              <a:rPr lang="en-GB" smtClean="0"/>
              <a:t>‹#›</a:t>
            </a:fld>
            <a:endParaRPr lang="en-GB"/>
          </a:p>
        </p:txBody>
      </p:sp>
    </p:spTree>
    <p:extLst>
      <p:ext uri="{BB962C8B-B14F-4D97-AF65-F5344CB8AC3E}">
        <p14:creationId xmlns:p14="http://schemas.microsoft.com/office/powerpoint/2010/main" val="227931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8FCD542-B3F6-4598-8B8D-08263732F43A}"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294194-27A0-49CD-9202-C24D5FC739A4}" type="slidenum">
              <a:rPr lang="en-GB" smtClean="0"/>
              <a:t>‹#›</a:t>
            </a:fld>
            <a:endParaRPr lang="en-GB"/>
          </a:p>
        </p:txBody>
      </p:sp>
    </p:spTree>
    <p:extLst>
      <p:ext uri="{BB962C8B-B14F-4D97-AF65-F5344CB8AC3E}">
        <p14:creationId xmlns:p14="http://schemas.microsoft.com/office/powerpoint/2010/main" val="3257762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8FCD542-B3F6-4598-8B8D-08263732F43A}"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294194-27A0-49CD-9202-C24D5FC739A4}" type="slidenum">
              <a:rPr lang="en-GB" smtClean="0"/>
              <a:t>‹#›</a:t>
            </a:fld>
            <a:endParaRPr lang="en-GB"/>
          </a:p>
        </p:txBody>
      </p:sp>
    </p:spTree>
    <p:extLst>
      <p:ext uri="{BB962C8B-B14F-4D97-AF65-F5344CB8AC3E}">
        <p14:creationId xmlns:p14="http://schemas.microsoft.com/office/powerpoint/2010/main" val="4223893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8FCD542-B3F6-4598-8B8D-08263732F43A}" type="datetimeFigureOut">
              <a:rPr lang="en-GB" smtClean="0"/>
              <a:t>27/04/2020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294194-27A0-49CD-9202-C24D5FC739A4}" type="slidenum">
              <a:rPr lang="en-GB" smtClean="0"/>
              <a:t>‹#›</a:t>
            </a:fld>
            <a:endParaRPr lang="en-GB"/>
          </a:p>
        </p:txBody>
      </p:sp>
    </p:spTree>
    <p:extLst>
      <p:ext uri="{BB962C8B-B14F-4D97-AF65-F5344CB8AC3E}">
        <p14:creationId xmlns:p14="http://schemas.microsoft.com/office/powerpoint/2010/main" val="2061259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8FCD542-B3F6-4598-8B8D-08263732F43A}" type="datetimeFigureOut">
              <a:rPr lang="en-GB" smtClean="0"/>
              <a:t>27/04/2020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294194-27A0-49CD-9202-C24D5FC739A4}" type="slidenum">
              <a:rPr lang="en-GB" smtClean="0"/>
              <a:t>‹#›</a:t>
            </a:fld>
            <a:endParaRPr lang="en-GB"/>
          </a:p>
        </p:txBody>
      </p:sp>
    </p:spTree>
    <p:extLst>
      <p:ext uri="{BB962C8B-B14F-4D97-AF65-F5344CB8AC3E}">
        <p14:creationId xmlns:p14="http://schemas.microsoft.com/office/powerpoint/2010/main" val="2351051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CD542-B3F6-4598-8B8D-08263732F43A}" type="datetimeFigureOut">
              <a:rPr lang="en-GB" smtClean="0"/>
              <a:t>27/04/2020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294194-27A0-49CD-9202-C24D5FC739A4}" type="slidenum">
              <a:rPr lang="en-GB" smtClean="0"/>
              <a:t>‹#›</a:t>
            </a:fld>
            <a:endParaRPr lang="en-GB"/>
          </a:p>
        </p:txBody>
      </p:sp>
    </p:spTree>
    <p:extLst>
      <p:ext uri="{BB962C8B-B14F-4D97-AF65-F5344CB8AC3E}">
        <p14:creationId xmlns:p14="http://schemas.microsoft.com/office/powerpoint/2010/main" val="3237946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FCD542-B3F6-4598-8B8D-08263732F43A}"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294194-27A0-49CD-9202-C24D5FC739A4}" type="slidenum">
              <a:rPr lang="en-GB" smtClean="0"/>
              <a:t>‹#›</a:t>
            </a:fld>
            <a:endParaRPr lang="en-GB"/>
          </a:p>
        </p:txBody>
      </p:sp>
    </p:spTree>
    <p:extLst>
      <p:ext uri="{BB962C8B-B14F-4D97-AF65-F5344CB8AC3E}">
        <p14:creationId xmlns:p14="http://schemas.microsoft.com/office/powerpoint/2010/main" val="3645604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FCD542-B3F6-4598-8B8D-08263732F43A}"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294194-27A0-49CD-9202-C24D5FC739A4}" type="slidenum">
              <a:rPr lang="en-GB" smtClean="0"/>
              <a:t>‹#›</a:t>
            </a:fld>
            <a:endParaRPr lang="en-GB"/>
          </a:p>
        </p:txBody>
      </p:sp>
    </p:spTree>
    <p:extLst>
      <p:ext uri="{BB962C8B-B14F-4D97-AF65-F5344CB8AC3E}">
        <p14:creationId xmlns:p14="http://schemas.microsoft.com/office/powerpoint/2010/main" val="375003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45000"/>
                <a:lumOff val="55000"/>
                <a:alpha val="44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CD542-B3F6-4598-8B8D-08263732F43A}" type="datetimeFigureOut">
              <a:rPr lang="en-GB" smtClean="0"/>
              <a:t>27/04/2020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94194-27A0-49CD-9202-C24D5FC739A4}" type="slidenum">
              <a:rPr lang="en-GB" smtClean="0"/>
              <a:t>‹#›</a:t>
            </a:fld>
            <a:endParaRPr lang="en-GB"/>
          </a:p>
        </p:txBody>
      </p:sp>
    </p:spTree>
    <p:extLst>
      <p:ext uri="{BB962C8B-B14F-4D97-AF65-F5344CB8AC3E}">
        <p14:creationId xmlns:p14="http://schemas.microsoft.com/office/powerpoint/2010/main" val="3990520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ctivityvillage.co.uk/meng-jiangnu-weeps-flipbook"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solidFill>
            <a:schemeClr val="accent4">
              <a:lumMod val="40000"/>
              <a:lumOff val="60000"/>
            </a:schemeClr>
          </a:solidFill>
          <a:ln>
            <a:solidFill>
              <a:schemeClr val="tx1"/>
            </a:solidFill>
          </a:ln>
        </p:spPr>
        <p:txBody>
          <a:bodyPr anchor="t">
            <a:normAutofit fontScale="90000"/>
          </a:bodyPr>
          <a:lstStyle/>
          <a:p>
            <a:pPr algn="ctr">
              <a:lnSpc>
                <a:spcPct val="150000"/>
              </a:lnSpc>
            </a:pPr>
            <a:r>
              <a:rPr lang="en-GB" sz="3100" dirty="0" smtClean="0">
                <a:latin typeface="Comic Sans MS" panose="030F0702030302020204" pitchFamily="66" charset="0"/>
              </a:rPr>
              <a:t>Wednesday 29</a:t>
            </a:r>
            <a:r>
              <a:rPr lang="en-GB" sz="3100" baseline="30000" dirty="0" smtClean="0">
                <a:latin typeface="Comic Sans MS" panose="030F0702030302020204" pitchFamily="66" charset="0"/>
              </a:rPr>
              <a:t>th</a:t>
            </a:r>
            <a:r>
              <a:rPr lang="en-GB" sz="3100" dirty="0" smtClean="0">
                <a:latin typeface="Comic Sans MS" panose="030F0702030302020204" pitchFamily="66" charset="0"/>
              </a:rPr>
              <a:t> April </a:t>
            </a:r>
            <a:br>
              <a:rPr lang="en-GB" sz="3100" dirty="0" smtClean="0">
                <a:latin typeface="Comic Sans MS" panose="030F0702030302020204" pitchFamily="66" charset="0"/>
              </a:rPr>
            </a:br>
            <a:r>
              <a:rPr lang="en-GB" sz="3100" dirty="0" smtClean="0">
                <a:latin typeface="Comic Sans MS" panose="030F0702030302020204" pitchFamily="66" charset="0"/>
              </a:rPr>
              <a:t>Around the World in 80 days!</a:t>
            </a:r>
            <a:r>
              <a:rPr lang="en-GB" sz="3600" dirty="0" smtClean="0">
                <a:latin typeface="Comic Sans MS" panose="030F0702030302020204" pitchFamily="66" charset="0"/>
              </a:rPr>
              <a:t/>
            </a:r>
            <a:br>
              <a:rPr lang="en-GB" sz="3600" dirty="0" smtClean="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endParaRPr lang="en-GB" sz="2800" dirty="0">
              <a:latin typeface="Comic Sans MS" panose="030F0702030302020204" pitchFamily="66" charset="0"/>
            </a:endParaRPr>
          </a:p>
        </p:txBody>
      </p:sp>
      <p:sp>
        <p:nvSpPr>
          <p:cNvPr id="5" name="Content Placeholder 4"/>
          <p:cNvSpPr>
            <a:spLocks noGrp="1"/>
          </p:cNvSpPr>
          <p:nvPr>
            <p:ph sz="half" idx="1"/>
          </p:nvPr>
        </p:nvSpPr>
        <p:spPr>
          <a:xfrm>
            <a:off x="213668" y="1836636"/>
            <a:ext cx="5738446" cy="4856529"/>
          </a:xfrm>
          <a:solidFill>
            <a:srgbClr val="66FF66"/>
          </a:solidFill>
        </p:spPr>
        <p:txBody>
          <a:bodyPr>
            <a:normAutofit/>
          </a:bodyPr>
          <a:lstStyle/>
          <a:p>
            <a:r>
              <a:rPr lang="en-GB" sz="2000" dirty="0" smtClean="0">
                <a:latin typeface="Comic Sans MS" panose="030F0702030302020204" pitchFamily="66" charset="0"/>
              </a:rPr>
              <a:t>Yesterday we changed singular nouns into plurals by simply adding ‘s’. </a:t>
            </a:r>
          </a:p>
          <a:p>
            <a:r>
              <a:rPr lang="en-GB" sz="2000" dirty="0" smtClean="0">
                <a:latin typeface="Comic Sans MS" panose="030F0702030302020204" pitchFamily="66" charset="0"/>
              </a:rPr>
              <a:t>But if the noun ends with one of these sounds, we need to add ‘</a:t>
            </a:r>
            <a:r>
              <a:rPr lang="en-GB" sz="2000" dirty="0" err="1" smtClean="0">
                <a:latin typeface="Comic Sans MS" panose="030F0702030302020204" pitchFamily="66" charset="0"/>
              </a:rPr>
              <a:t>es</a:t>
            </a:r>
            <a:r>
              <a:rPr lang="en-GB" sz="2000" dirty="0" smtClean="0">
                <a:latin typeface="Comic Sans MS" panose="030F0702030302020204" pitchFamily="66" charset="0"/>
              </a:rPr>
              <a:t>’.</a:t>
            </a:r>
          </a:p>
          <a:p>
            <a:endParaRPr lang="en-GB" sz="2400" dirty="0" smtClean="0">
              <a:latin typeface="Comic Sans MS" panose="030F0702030302020204" pitchFamily="66" charset="0"/>
            </a:endParaRPr>
          </a:p>
          <a:p>
            <a:endParaRPr lang="en-GB" dirty="0" smtClean="0">
              <a:latin typeface="Comic Sans MS" panose="030F0702030302020204" pitchFamily="66" charset="0"/>
            </a:endParaRPr>
          </a:p>
          <a:p>
            <a:endParaRPr lang="en-GB" dirty="0" smtClean="0">
              <a:latin typeface="Comic Sans MS" panose="030F0702030302020204" pitchFamily="66" charset="0"/>
            </a:endParaRPr>
          </a:p>
          <a:p>
            <a:endParaRPr lang="en-GB" dirty="0" smtClean="0">
              <a:latin typeface="Comic Sans MS" panose="030F0702030302020204" pitchFamily="66" charset="0"/>
            </a:endParaRPr>
          </a:p>
          <a:p>
            <a:endParaRPr lang="en-GB" dirty="0" smtClean="0">
              <a:latin typeface="Comic Sans MS" panose="030F0702030302020204" pitchFamily="66" charset="0"/>
            </a:endParaRPr>
          </a:p>
          <a:p>
            <a:endParaRPr lang="en-GB" dirty="0" smtClean="0">
              <a:latin typeface="Comic Sans MS" panose="030F0702030302020204" pitchFamily="66" charset="0"/>
            </a:endParaRPr>
          </a:p>
        </p:txBody>
      </p:sp>
      <p:sp>
        <p:nvSpPr>
          <p:cNvPr id="6" name="Content Placeholder 5"/>
          <p:cNvSpPr>
            <a:spLocks noGrp="1"/>
          </p:cNvSpPr>
          <p:nvPr>
            <p:ph sz="half" idx="2"/>
          </p:nvPr>
        </p:nvSpPr>
        <p:spPr>
          <a:xfrm>
            <a:off x="6095126" y="1853270"/>
            <a:ext cx="5581059" cy="4839896"/>
          </a:xfrm>
          <a:solidFill>
            <a:srgbClr val="66FF66"/>
          </a:solidFill>
        </p:spPr>
        <p:txBody>
          <a:bodyPr>
            <a:normAutofit/>
          </a:bodyPr>
          <a:lstStyle/>
          <a:p>
            <a:r>
              <a:rPr lang="en-GB" sz="2000" dirty="0" smtClean="0">
                <a:latin typeface="Comic Sans MS" panose="030F0702030302020204" pitchFamily="66" charset="0"/>
              </a:rPr>
              <a:t>Change these singular nouns into plurals by adding ‘</a:t>
            </a:r>
            <a:r>
              <a:rPr lang="en-GB" sz="2000" dirty="0" err="1" smtClean="0">
                <a:latin typeface="Comic Sans MS" panose="030F0702030302020204" pitchFamily="66" charset="0"/>
              </a:rPr>
              <a:t>es</a:t>
            </a:r>
            <a:r>
              <a:rPr lang="en-GB" sz="2000" dirty="0" smtClean="0">
                <a:latin typeface="Comic Sans MS" panose="030F0702030302020204" pitchFamily="66" charset="0"/>
              </a:rPr>
              <a:t>’.</a:t>
            </a:r>
          </a:p>
          <a:p>
            <a:r>
              <a:rPr lang="en-GB" sz="2000" dirty="0">
                <a:latin typeface="Comic Sans MS" panose="030F0702030302020204" pitchFamily="66" charset="0"/>
              </a:rPr>
              <a:t>b</a:t>
            </a:r>
            <a:r>
              <a:rPr lang="en-GB" sz="2000" dirty="0" smtClean="0">
                <a:latin typeface="Comic Sans MS" panose="030F0702030302020204" pitchFamily="66" charset="0"/>
              </a:rPr>
              <a:t>rush			brushes</a:t>
            </a:r>
          </a:p>
          <a:p>
            <a:r>
              <a:rPr lang="en-GB" sz="2000" dirty="0" smtClean="0">
                <a:latin typeface="Comic Sans MS" panose="030F0702030302020204" pitchFamily="66" charset="0"/>
              </a:rPr>
              <a:t>torch</a:t>
            </a:r>
          </a:p>
          <a:p>
            <a:r>
              <a:rPr lang="en-GB" sz="2000" dirty="0" smtClean="0">
                <a:latin typeface="Comic Sans MS" panose="030F0702030302020204" pitchFamily="66" charset="0"/>
              </a:rPr>
              <a:t>box</a:t>
            </a:r>
          </a:p>
          <a:p>
            <a:r>
              <a:rPr lang="en-GB" sz="2000" dirty="0" smtClean="0">
                <a:latin typeface="Comic Sans MS" panose="030F0702030302020204" pitchFamily="66" charset="0"/>
              </a:rPr>
              <a:t>bus</a:t>
            </a:r>
          </a:p>
          <a:p>
            <a:r>
              <a:rPr lang="en-GB" sz="2000" dirty="0" smtClean="0">
                <a:latin typeface="Comic Sans MS" panose="030F0702030302020204" pitchFamily="66" charset="0"/>
              </a:rPr>
              <a:t>witch</a:t>
            </a:r>
          </a:p>
          <a:p>
            <a:r>
              <a:rPr lang="en-GB" sz="2000" dirty="0" smtClean="0">
                <a:latin typeface="Comic Sans MS" panose="030F0702030302020204" pitchFamily="66" charset="0"/>
              </a:rPr>
              <a:t>Princess</a:t>
            </a:r>
          </a:p>
          <a:p>
            <a:r>
              <a:rPr lang="en-GB" sz="2000" dirty="0" smtClean="0">
                <a:latin typeface="Comic Sans MS" panose="030F0702030302020204" pitchFamily="66" charset="0"/>
              </a:rPr>
              <a:t>Fox</a:t>
            </a:r>
          </a:p>
          <a:p>
            <a:r>
              <a:rPr lang="en-GB" sz="2000" dirty="0" smtClean="0">
                <a:latin typeface="Comic Sans MS" panose="030F0702030302020204" pitchFamily="66" charset="0"/>
              </a:rPr>
              <a:t>dish</a:t>
            </a:r>
          </a:p>
          <a:p>
            <a:endParaRPr lang="en-GB"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1289679" y="3196763"/>
            <a:ext cx="3586425" cy="193255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1146669" y="5264249"/>
            <a:ext cx="3872446" cy="1216395"/>
          </a:xfrm>
          <a:prstGeom prst="rect">
            <a:avLst/>
          </a:prstGeom>
          <a:ln>
            <a:solidFill>
              <a:schemeClr val="tx1"/>
            </a:solidFill>
          </a:ln>
        </p:spPr>
      </p:pic>
      <p:cxnSp>
        <p:nvCxnSpPr>
          <p:cNvPr id="8" name="Straight Arrow Connector 7"/>
          <p:cNvCxnSpPr/>
          <p:nvPr/>
        </p:nvCxnSpPr>
        <p:spPr>
          <a:xfrm flipV="1">
            <a:off x="7385538" y="2700997"/>
            <a:ext cx="1364567" cy="28137"/>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587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174" y="238515"/>
            <a:ext cx="9937652" cy="802493"/>
          </a:xfrm>
          <a:solidFill>
            <a:schemeClr val="accent4">
              <a:lumMod val="20000"/>
              <a:lumOff val="80000"/>
            </a:schemeClr>
          </a:solidFill>
          <a:ln>
            <a:solidFill>
              <a:schemeClr val="tx1"/>
            </a:solidFill>
          </a:ln>
        </p:spPr>
        <p:txBody>
          <a:bodyPr>
            <a:normAutofit/>
          </a:bodyPr>
          <a:lstStyle/>
          <a:p>
            <a:pPr algn="ctr">
              <a:lnSpc>
                <a:spcPct val="100000"/>
              </a:lnSpc>
            </a:pPr>
            <a:r>
              <a:rPr lang="en-GB" sz="2800" dirty="0" smtClean="0">
                <a:latin typeface="Comic Sans MS" panose="030F0702030302020204" pitchFamily="66" charset="0"/>
              </a:rPr>
              <a:t>Let’s explore the Great Wall of China!</a:t>
            </a:r>
            <a:endParaRPr lang="en-GB" sz="2800" dirty="0">
              <a:latin typeface="Comic Sans MS" panose="030F0702030302020204" pitchFamily="66" charset="0"/>
            </a:endParaRPr>
          </a:p>
        </p:txBody>
      </p:sp>
      <p:pic>
        <p:nvPicPr>
          <p:cNvPr id="7" name="Content Placeholder 6"/>
          <p:cNvPicPr>
            <a:picLocks noGrp="1" noChangeAspect="1"/>
          </p:cNvPicPr>
          <p:nvPr>
            <p:ph idx="1"/>
          </p:nvPr>
        </p:nvPicPr>
        <p:blipFill>
          <a:blip r:embed="rId2"/>
          <a:stretch>
            <a:fillRect/>
          </a:stretch>
        </p:blipFill>
        <p:spPr>
          <a:xfrm>
            <a:off x="9182394" y="2984907"/>
            <a:ext cx="2593955" cy="1710300"/>
          </a:xfrm>
          <a:prstGeom prst="rect">
            <a:avLst/>
          </a:prstGeom>
          <a:ln>
            <a:solidFill>
              <a:schemeClr val="tx1"/>
            </a:solidFill>
          </a:ln>
        </p:spPr>
      </p:pic>
      <p:pic>
        <p:nvPicPr>
          <p:cNvPr id="11" name="Picture 10"/>
          <p:cNvPicPr>
            <a:picLocks noChangeAspect="1"/>
          </p:cNvPicPr>
          <p:nvPr/>
        </p:nvPicPr>
        <p:blipFill>
          <a:blip r:embed="rId3"/>
          <a:stretch>
            <a:fillRect/>
          </a:stretch>
        </p:blipFill>
        <p:spPr>
          <a:xfrm>
            <a:off x="573819" y="1254936"/>
            <a:ext cx="4365114" cy="2438611"/>
          </a:xfrm>
          <a:prstGeom prst="rect">
            <a:avLst/>
          </a:prstGeom>
          <a:ln>
            <a:solidFill>
              <a:schemeClr val="tx1"/>
            </a:solidFill>
          </a:ln>
        </p:spPr>
      </p:pic>
      <p:sp>
        <p:nvSpPr>
          <p:cNvPr id="18" name="TextBox 17"/>
          <p:cNvSpPr txBox="1"/>
          <p:nvPr/>
        </p:nvSpPr>
        <p:spPr>
          <a:xfrm>
            <a:off x="5042263" y="1412793"/>
            <a:ext cx="5290103" cy="1200329"/>
          </a:xfrm>
          <a:prstGeom prst="rect">
            <a:avLst/>
          </a:prstGeom>
          <a:solidFill>
            <a:srgbClr val="FFFF66"/>
          </a:solidFill>
          <a:ln>
            <a:solidFill>
              <a:schemeClr val="tx1"/>
            </a:solidFill>
          </a:ln>
        </p:spPr>
        <p:txBody>
          <a:bodyPr wrap="none" rtlCol="0">
            <a:spAutoFit/>
          </a:bodyPr>
          <a:lstStyle/>
          <a:p>
            <a:r>
              <a:rPr lang="en-GB" dirty="0" smtClean="0"/>
              <a:t>The Great Wall of China was built over 2000 years ago.</a:t>
            </a:r>
          </a:p>
          <a:p>
            <a:endParaRPr lang="en-GB" dirty="0"/>
          </a:p>
          <a:p>
            <a:r>
              <a:rPr lang="en-GB" dirty="0" smtClean="0"/>
              <a:t>It was built to stop the enemy invading China. </a:t>
            </a:r>
          </a:p>
          <a:p>
            <a:r>
              <a:rPr lang="en-GB" dirty="0"/>
              <a:t> </a:t>
            </a:r>
          </a:p>
        </p:txBody>
      </p:sp>
      <p:sp>
        <p:nvSpPr>
          <p:cNvPr id="19" name="TextBox 18"/>
          <p:cNvSpPr txBox="1"/>
          <p:nvPr/>
        </p:nvSpPr>
        <p:spPr>
          <a:xfrm>
            <a:off x="5062046" y="2965357"/>
            <a:ext cx="3997234" cy="1477328"/>
          </a:xfrm>
          <a:prstGeom prst="rect">
            <a:avLst/>
          </a:prstGeom>
          <a:solidFill>
            <a:srgbClr val="FFFF66"/>
          </a:solidFill>
          <a:ln>
            <a:solidFill>
              <a:schemeClr val="tx1"/>
            </a:solidFill>
          </a:ln>
        </p:spPr>
        <p:txBody>
          <a:bodyPr wrap="square" rtlCol="0">
            <a:spAutoFit/>
          </a:bodyPr>
          <a:lstStyle/>
          <a:p>
            <a:r>
              <a:rPr lang="en-GB" dirty="0" smtClean="0"/>
              <a:t>It is over 13, 000 miles long.</a:t>
            </a:r>
          </a:p>
          <a:p>
            <a:r>
              <a:rPr lang="en-GB" dirty="0" smtClean="0"/>
              <a:t>It was not all built at the same time,</a:t>
            </a:r>
          </a:p>
          <a:p>
            <a:r>
              <a:rPr lang="en-GB" dirty="0" smtClean="0"/>
              <a:t> smaller walls were built separately and</a:t>
            </a:r>
          </a:p>
          <a:p>
            <a:r>
              <a:rPr lang="en-GB" dirty="0" smtClean="0"/>
              <a:t> then all the parts were joined together to make one long wall.</a:t>
            </a:r>
            <a:endParaRPr lang="en-GB" dirty="0"/>
          </a:p>
        </p:txBody>
      </p:sp>
      <p:pic>
        <p:nvPicPr>
          <p:cNvPr id="23" name="Picture 22"/>
          <p:cNvPicPr>
            <a:picLocks noChangeAspect="1"/>
          </p:cNvPicPr>
          <p:nvPr/>
        </p:nvPicPr>
        <p:blipFill>
          <a:blip r:embed="rId4"/>
          <a:stretch>
            <a:fillRect/>
          </a:stretch>
        </p:blipFill>
        <p:spPr>
          <a:xfrm>
            <a:off x="573819" y="4069080"/>
            <a:ext cx="4263653" cy="2402058"/>
          </a:xfrm>
          <a:prstGeom prst="rect">
            <a:avLst/>
          </a:prstGeom>
          <a:ln>
            <a:solidFill>
              <a:schemeClr val="tx1"/>
            </a:solidFill>
          </a:ln>
        </p:spPr>
      </p:pic>
      <p:sp>
        <p:nvSpPr>
          <p:cNvPr id="24" name="TextBox 23"/>
          <p:cNvSpPr txBox="1"/>
          <p:nvPr/>
        </p:nvSpPr>
        <p:spPr>
          <a:xfrm>
            <a:off x="5042263" y="5270109"/>
            <a:ext cx="4889528" cy="646331"/>
          </a:xfrm>
          <a:prstGeom prst="rect">
            <a:avLst/>
          </a:prstGeom>
          <a:solidFill>
            <a:srgbClr val="FFFF66"/>
          </a:solidFill>
          <a:ln>
            <a:solidFill>
              <a:schemeClr val="tx1"/>
            </a:solidFill>
          </a:ln>
        </p:spPr>
        <p:txBody>
          <a:bodyPr wrap="square" rtlCol="0">
            <a:spAutoFit/>
          </a:bodyPr>
          <a:lstStyle/>
          <a:p>
            <a:r>
              <a:rPr lang="en-GB" dirty="0" smtClean="0"/>
              <a:t>Over 10 million people visit the Great Wall of China each year!</a:t>
            </a:r>
            <a:endParaRPr lang="en-GB" dirty="0"/>
          </a:p>
        </p:txBody>
      </p:sp>
    </p:spTree>
    <p:extLst>
      <p:ext uri="{BB962C8B-B14F-4D97-AF65-F5344CB8AC3E}">
        <p14:creationId xmlns:p14="http://schemas.microsoft.com/office/powerpoint/2010/main" val="1657217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5" name="Picture 4"/>
          <p:cNvPicPr>
            <a:picLocks noChangeAspect="1"/>
          </p:cNvPicPr>
          <p:nvPr/>
        </p:nvPicPr>
        <p:blipFill>
          <a:blip r:embed="rId2"/>
          <a:stretch>
            <a:fillRect/>
          </a:stretch>
        </p:blipFill>
        <p:spPr>
          <a:xfrm>
            <a:off x="443879" y="3207434"/>
            <a:ext cx="3466971" cy="2607107"/>
          </a:xfrm>
          <a:prstGeom prst="rect">
            <a:avLst/>
          </a:prstGeom>
        </p:spPr>
      </p:pic>
      <p:sp>
        <p:nvSpPr>
          <p:cNvPr id="12" name="TextBox 11"/>
          <p:cNvSpPr txBox="1"/>
          <p:nvPr/>
        </p:nvSpPr>
        <p:spPr>
          <a:xfrm>
            <a:off x="98474" y="6125174"/>
            <a:ext cx="12093526" cy="430887"/>
          </a:xfrm>
          <a:prstGeom prst="rect">
            <a:avLst/>
          </a:prstGeom>
          <a:solidFill>
            <a:srgbClr val="66FF66"/>
          </a:solidFill>
          <a:ln>
            <a:solidFill>
              <a:schemeClr val="tx1"/>
            </a:solidFill>
          </a:ln>
        </p:spPr>
        <p:txBody>
          <a:bodyPr wrap="square" rtlCol="0">
            <a:spAutoFit/>
          </a:bodyPr>
          <a:lstStyle/>
          <a:p>
            <a:r>
              <a:rPr lang="en-GB" sz="2200" dirty="0" smtClean="0">
                <a:latin typeface="Comic Sans MS" panose="030F0702030302020204" pitchFamily="66" charset="0"/>
              </a:rPr>
              <a:t>Why don’t you build the Great Wall of China with Lego – don’t forget to send a picture in!</a:t>
            </a:r>
            <a:endParaRPr lang="en-GB" sz="2200" dirty="0">
              <a:latin typeface="Comic Sans MS" panose="030F0702030302020204" pitchFamily="66" charset="0"/>
            </a:endParaRPr>
          </a:p>
        </p:txBody>
      </p:sp>
      <p:sp>
        <p:nvSpPr>
          <p:cNvPr id="13" name="TextBox 12"/>
          <p:cNvSpPr txBox="1"/>
          <p:nvPr/>
        </p:nvSpPr>
        <p:spPr>
          <a:xfrm>
            <a:off x="4056257" y="3519803"/>
            <a:ext cx="7099949" cy="2031325"/>
          </a:xfrm>
          <a:prstGeom prst="rect">
            <a:avLst/>
          </a:prstGeom>
          <a:solidFill>
            <a:srgbClr val="FFFF66"/>
          </a:solidFill>
          <a:ln>
            <a:solidFill>
              <a:schemeClr val="tx1"/>
            </a:solidFill>
          </a:ln>
        </p:spPr>
        <p:txBody>
          <a:bodyPr wrap="square" rtlCol="0">
            <a:spAutoFit/>
          </a:bodyPr>
          <a:lstStyle/>
          <a:p>
            <a:r>
              <a:rPr lang="en-GB" dirty="0" smtClean="0"/>
              <a:t>There are over 7000 look out towers.</a:t>
            </a:r>
          </a:p>
          <a:p>
            <a:r>
              <a:rPr lang="en-GB" dirty="0" smtClean="0"/>
              <a:t>The watch towers were where the soldiers kept look out.</a:t>
            </a:r>
          </a:p>
          <a:p>
            <a:r>
              <a:rPr lang="en-GB" dirty="0" smtClean="0"/>
              <a:t>If they saw the enemy coming they lit a fire at the top of the tower to warn the others.</a:t>
            </a:r>
          </a:p>
          <a:p>
            <a:r>
              <a:rPr lang="en-GB" dirty="0" smtClean="0"/>
              <a:t>As the Great Wall is high up in the mountains the enemy was often tired when they reached the wall and the soldiers would fire arrows or roll huge boulders down on them.</a:t>
            </a:r>
            <a:endParaRPr lang="en-GB" dirty="0"/>
          </a:p>
        </p:txBody>
      </p:sp>
      <p:sp>
        <p:nvSpPr>
          <p:cNvPr id="15" name="TextBox 14"/>
          <p:cNvSpPr txBox="1"/>
          <p:nvPr/>
        </p:nvSpPr>
        <p:spPr>
          <a:xfrm>
            <a:off x="7200299" y="550282"/>
            <a:ext cx="4700118" cy="2031325"/>
          </a:xfrm>
          <a:prstGeom prst="rect">
            <a:avLst/>
          </a:prstGeom>
          <a:solidFill>
            <a:srgbClr val="FFFF66"/>
          </a:solidFill>
          <a:ln>
            <a:solidFill>
              <a:schemeClr val="tx1"/>
            </a:solidFill>
          </a:ln>
        </p:spPr>
        <p:txBody>
          <a:bodyPr wrap="square" rtlCol="0">
            <a:spAutoFit/>
          </a:bodyPr>
          <a:lstStyle/>
          <a:p>
            <a:r>
              <a:rPr lang="en-GB" dirty="0" smtClean="0"/>
              <a:t>They used bricks, stones and soil to build the wall. </a:t>
            </a:r>
          </a:p>
          <a:p>
            <a:r>
              <a:rPr lang="en-GB" dirty="0" smtClean="0"/>
              <a:t>The soldiers took poor people, men from the farms and villages and prisoners to build the wall. </a:t>
            </a:r>
          </a:p>
          <a:p>
            <a:r>
              <a:rPr lang="en-GB" dirty="0" smtClean="0"/>
              <a:t>It was very hard work and got very cold in the mountains. Millions of the workers died. </a:t>
            </a:r>
            <a:endParaRPr lang="en-GB" dirty="0"/>
          </a:p>
        </p:txBody>
      </p:sp>
      <p:pic>
        <p:nvPicPr>
          <p:cNvPr id="16" name="Picture 15"/>
          <p:cNvPicPr>
            <a:picLocks noChangeAspect="1"/>
          </p:cNvPicPr>
          <p:nvPr/>
        </p:nvPicPr>
        <p:blipFill>
          <a:blip r:embed="rId3"/>
          <a:stretch>
            <a:fillRect/>
          </a:stretch>
        </p:blipFill>
        <p:spPr>
          <a:xfrm>
            <a:off x="610449" y="365125"/>
            <a:ext cx="6212382" cy="2484953"/>
          </a:xfrm>
          <a:prstGeom prst="rect">
            <a:avLst/>
          </a:prstGeom>
          <a:ln>
            <a:solidFill>
              <a:schemeClr val="tx1"/>
            </a:solidFill>
          </a:ln>
        </p:spPr>
      </p:pic>
    </p:spTree>
    <p:extLst>
      <p:ext uri="{BB962C8B-B14F-4D97-AF65-F5344CB8AC3E}">
        <p14:creationId xmlns:p14="http://schemas.microsoft.com/office/powerpoint/2010/main" val="1938290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solidFill>
              <a:schemeClr val="tx1"/>
            </a:solidFill>
          </a:ln>
        </p:spPr>
        <p:txBody>
          <a:bodyPr/>
          <a:lstStyle/>
          <a:p>
            <a:pPr algn="ctr"/>
            <a:r>
              <a:rPr lang="en-GB" dirty="0" smtClean="0"/>
              <a:t>Today we are going to write a fact file on the Great Wall of China.</a:t>
            </a:r>
            <a:endParaRPr lang="en-GB" dirty="0"/>
          </a:p>
        </p:txBody>
      </p:sp>
      <p:sp>
        <p:nvSpPr>
          <p:cNvPr id="3" name="Content Placeholder 2"/>
          <p:cNvSpPr>
            <a:spLocks noGrp="1"/>
          </p:cNvSpPr>
          <p:nvPr>
            <p:ph idx="1"/>
          </p:nvPr>
        </p:nvSpPr>
        <p:spPr/>
        <p:txBody>
          <a:bodyPr/>
          <a:lstStyle/>
          <a:p>
            <a:pPr marL="0" indent="0">
              <a:buNone/>
            </a:pPr>
            <a:r>
              <a:rPr lang="en-GB" dirty="0" smtClean="0"/>
              <a:t>A fact file is a sheet that contains information about a person, place or thing. </a:t>
            </a:r>
            <a:r>
              <a:rPr lang="en-GB" dirty="0"/>
              <a:t>Remember when we wrote </a:t>
            </a:r>
            <a:r>
              <a:rPr lang="en-GB" dirty="0" smtClean="0"/>
              <a:t>a fact </a:t>
            </a:r>
            <a:r>
              <a:rPr lang="en-GB" dirty="0"/>
              <a:t>file about Queen Victoria? </a:t>
            </a:r>
            <a:endParaRPr lang="en-GB" dirty="0" smtClean="0"/>
          </a:p>
          <a:p>
            <a:pPr marL="0" indent="0">
              <a:buNone/>
            </a:pPr>
            <a:r>
              <a:rPr lang="en-GB" dirty="0" smtClean="0"/>
              <a:t>Today our fact file will look like this.</a:t>
            </a:r>
          </a:p>
        </p:txBody>
      </p:sp>
      <p:pic>
        <p:nvPicPr>
          <p:cNvPr id="8" name="Picture 7"/>
          <p:cNvPicPr>
            <a:picLocks noChangeAspect="1"/>
          </p:cNvPicPr>
          <p:nvPr/>
        </p:nvPicPr>
        <p:blipFill>
          <a:blip r:embed="rId2"/>
          <a:stretch>
            <a:fillRect/>
          </a:stretch>
        </p:blipFill>
        <p:spPr>
          <a:xfrm>
            <a:off x="3476477" y="3387772"/>
            <a:ext cx="3280647" cy="3308449"/>
          </a:xfrm>
          <a:prstGeom prst="rect">
            <a:avLst/>
          </a:prstGeom>
        </p:spPr>
      </p:pic>
      <p:cxnSp>
        <p:nvCxnSpPr>
          <p:cNvPr id="10" name="Straight Connector 9"/>
          <p:cNvCxnSpPr/>
          <p:nvPr/>
        </p:nvCxnSpPr>
        <p:spPr>
          <a:xfrm flipV="1">
            <a:off x="5964702" y="3530991"/>
            <a:ext cx="1505243" cy="675249"/>
          </a:xfrm>
          <a:prstGeom prst="line">
            <a:avLst/>
          </a:prstGeom>
        </p:spPr>
        <p:style>
          <a:lnRef idx="2">
            <a:schemeClr val="dk1"/>
          </a:lnRef>
          <a:fillRef idx="0">
            <a:schemeClr val="dk1"/>
          </a:fillRef>
          <a:effectRef idx="1">
            <a:schemeClr val="dk1"/>
          </a:effectRef>
          <a:fontRef idx="minor">
            <a:schemeClr val="tx1"/>
          </a:fontRef>
        </p:style>
      </p:cxnSp>
      <p:pic>
        <p:nvPicPr>
          <p:cNvPr id="11" name="Picture 10"/>
          <p:cNvPicPr>
            <a:picLocks noChangeAspect="1"/>
          </p:cNvPicPr>
          <p:nvPr/>
        </p:nvPicPr>
        <p:blipFill>
          <a:blip r:embed="rId3"/>
          <a:stretch>
            <a:fillRect/>
          </a:stretch>
        </p:blipFill>
        <p:spPr>
          <a:xfrm>
            <a:off x="6209179" y="5317588"/>
            <a:ext cx="1626404" cy="738087"/>
          </a:xfrm>
          <a:prstGeom prst="rect">
            <a:avLst/>
          </a:prstGeom>
        </p:spPr>
      </p:pic>
      <p:sp>
        <p:nvSpPr>
          <p:cNvPr id="12" name="TextBox 11"/>
          <p:cNvSpPr txBox="1"/>
          <p:nvPr/>
        </p:nvSpPr>
        <p:spPr>
          <a:xfrm>
            <a:off x="7638757" y="3387772"/>
            <a:ext cx="4099135" cy="646331"/>
          </a:xfrm>
          <a:prstGeom prst="rect">
            <a:avLst/>
          </a:prstGeom>
          <a:solidFill>
            <a:srgbClr val="FFFF66"/>
          </a:solidFill>
          <a:ln>
            <a:solidFill>
              <a:schemeClr val="tx1"/>
            </a:solidFill>
          </a:ln>
        </p:spPr>
        <p:txBody>
          <a:bodyPr wrap="none" rtlCol="0">
            <a:spAutoFit/>
          </a:bodyPr>
          <a:lstStyle/>
          <a:p>
            <a:r>
              <a:rPr lang="en-GB" dirty="0" smtClean="0"/>
              <a:t>Draw a picture of the Great Wall of China.</a:t>
            </a:r>
          </a:p>
          <a:p>
            <a:r>
              <a:rPr lang="en-GB" dirty="0" smtClean="0"/>
              <a:t>Label the Watch towers.</a:t>
            </a:r>
            <a:endParaRPr lang="en-GB" dirty="0"/>
          </a:p>
        </p:txBody>
      </p:sp>
      <p:sp>
        <p:nvSpPr>
          <p:cNvPr id="13" name="TextBox 12"/>
          <p:cNvSpPr txBox="1"/>
          <p:nvPr/>
        </p:nvSpPr>
        <p:spPr>
          <a:xfrm>
            <a:off x="7638757" y="4935852"/>
            <a:ext cx="4417255" cy="1200329"/>
          </a:xfrm>
          <a:prstGeom prst="rect">
            <a:avLst/>
          </a:prstGeom>
          <a:solidFill>
            <a:srgbClr val="FFFF66"/>
          </a:solidFill>
          <a:ln>
            <a:solidFill>
              <a:schemeClr val="tx1"/>
            </a:solidFill>
          </a:ln>
        </p:spPr>
        <p:txBody>
          <a:bodyPr wrap="square" rtlCol="0">
            <a:spAutoFit/>
          </a:bodyPr>
          <a:lstStyle/>
          <a:p>
            <a:r>
              <a:rPr lang="en-GB" dirty="0" smtClean="0"/>
              <a:t>Write 4 facts about the Great Wall of China.</a:t>
            </a:r>
          </a:p>
          <a:p>
            <a:r>
              <a:rPr lang="en-GB" dirty="0" smtClean="0"/>
              <a:t>Number your facts and write each one in a sentence remembering capital letters and full stops.</a:t>
            </a:r>
            <a:endParaRPr lang="en-GB" dirty="0"/>
          </a:p>
        </p:txBody>
      </p:sp>
      <p:cxnSp>
        <p:nvCxnSpPr>
          <p:cNvPr id="17" name="Straight Connector 16"/>
          <p:cNvCxnSpPr/>
          <p:nvPr/>
        </p:nvCxnSpPr>
        <p:spPr>
          <a:xfrm>
            <a:off x="2483240" y="3710937"/>
            <a:ext cx="1821474" cy="0"/>
          </a:xfrm>
          <a:prstGeom prst="line">
            <a:avLst/>
          </a:prstGeom>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545276" y="3798277"/>
            <a:ext cx="2228989" cy="646331"/>
          </a:xfrm>
          <a:prstGeom prst="rect">
            <a:avLst/>
          </a:prstGeom>
          <a:solidFill>
            <a:srgbClr val="FFFF66"/>
          </a:solidFill>
          <a:ln>
            <a:solidFill>
              <a:schemeClr val="tx1"/>
            </a:solidFill>
          </a:ln>
        </p:spPr>
        <p:txBody>
          <a:bodyPr wrap="square" rtlCol="0">
            <a:spAutoFit/>
          </a:bodyPr>
          <a:lstStyle/>
          <a:p>
            <a:r>
              <a:rPr lang="en-GB" dirty="0" smtClean="0"/>
              <a:t>Give your fact file a heading.</a:t>
            </a:r>
            <a:endParaRPr lang="en-GB" dirty="0"/>
          </a:p>
        </p:txBody>
      </p:sp>
    </p:spTree>
    <p:extLst>
      <p:ext uri="{BB962C8B-B14F-4D97-AF65-F5344CB8AC3E}">
        <p14:creationId xmlns:p14="http://schemas.microsoft.com/office/powerpoint/2010/main" val="2005919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lstStyle/>
          <a:p>
            <a:pPr algn="ctr"/>
            <a:r>
              <a:rPr lang="en-GB" dirty="0" smtClean="0"/>
              <a:t>The Legend of </a:t>
            </a:r>
            <a:r>
              <a:rPr lang="en-GB" dirty="0" err="1" smtClean="0"/>
              <a:t>Meng</a:t>
            </a:r>
            <a:r>
              <a:rPr lang="en-GB" dirty="0" smtClean="0"/>
              <a:t> </a:t>
            </a:r>
            <a:r>
              <a:rPr lang="en-GB" dirty="0" err="1" smtClean="0"/>
              <a:t>Jiangnu</a:t>
            </a:r>
            <a:r>
              <a:rPr lang="en-GB" dirty="0" smtClean="0"/>
              <a:t> </a:t>
            </a:r>
            <a:endParaRPr lang="en-GB" dirty="0"/>
          </a:p>
        </p:txBody>
      </p:sp>
      <p:sp>
        <p:nvSpPr>
          <p:cNvPr id="3" name="Content Placeholder 2"/>
          <p:cNvSpPr>
            <a:spLocks noGrp="1"/>
          </p:cNvSpPr>
          <p:nvPr>
            <p:ph idx="1"/>
          </p:nvPr>
        </p:nvSpPr>
        <p:spPr>
          <a:xfrm>
            <a:off x="131298" y="1899709"/>
            <a:ext cx="11929403" cy="4838715"/>
          </a:xfrm>
          <a:solidFill>
            <a:srgbClr val="FFCCCC">
              <a:alpha val="51000"/>
            </a:srgbClr>
          </a:solidFill>
        </p:spPr>
        <p:txBody>
          <a:bodyPr/>
          <a:lstStyle/>
          <a:p>
            <a:pPr marL="0" indent="0">
              <a:buNone/>
            </a:pPr>
            <a:r>
              <a:rPr lang="en-GB" dirty="0" smtClean="0"/>
              <a:t>Once there was a beautiful young girl called </a:t>
            </a:r>
            <a:r>
              <a:rPr lang="en-GB" dirty="0" err="1" smtClean="0"/>
              <a:t>Meng</a:t>
            </a:r>
            <a:r>
              <a:rPr lang="en-GB" dirty="0" smtClean="0"/>
              <a:t> </a:t>
            </a:r>
            <a:r>
              <a:rPr lang="en-GB" dirty="0" err="1" smtClean="0"/>
              <a:t>Jiangnu</a:t>
            </a:r>
            <a:r>
              <a:rPr lang="en-GB" dirty="0" smtClean="0"/>
              <a:t> who fell in love and married a man called Fen. They had only been married 3 days when the Emperor’s soldiers took Fen away to help build the Great Wall of China. </a:t>
            </a:r>
            <a:r>
              <a:rPr lang="en-GB" dirty="0" err="1" smtClean="0"/>
              <a:t>Meng</a:t>
            </a:r>
            <a:r>
              <a:rPr lang="en-GB" dirty="0" smtClean="0"/>
              <a:t> Jiangsu was very sad and waited five years for Fen to return, but he never did. </a:t>
            </a:r>
          </a:p>
          <a:p>
            <a:pPr marL="0" indent="0">
              <a:buNone/>
            </a:pPr>
            <a:r>
              <a:rPr lang="en-GB" dirty="0" smtClean="0"/>
              <a:t>Then </a:t>
            </a:r>
            <a:r>
              <a:rPr lang="en-GB" dirty="0" err="1" smtClean="0"/>
              <a:t>Meng</a:t>
            </a:r>
            <a:r>
              <a:rPr lang="en-GB" dirty="0" smtClean="0"/>
              <a:t> Jiangsu had a dream that Fen was very cold and only had thin clothes to wear so she set off on a very long journey to take him some warm clothes.</a:t>
            </a:r>
          </a:p>
          <a:p>
            <a:pPr marL="0" indent="0">
              <a:buNone/>
            </a:pPr>
            <a:r>
              <a:rPr lang="en-GB" dirty="0" smtClean="0"/>
              <a:t>When she reached the wall she could not find him and someone told her that he had worked so hard he had died. </a:t>
            </a:r>
            <a:r>
              <a:rPr lang="en-GB" dirty="0" err="1" smtClean="0"/>
              <a:t>Meng</a:t>
            </a:r>
            <a:r>
              <a:rPr lang="en-GB" dirty="0" smtClean="0"/>
              <a:t> </a:t>
            </a:r>
            <a:r>
              <a:rPr lang="en-GB" dirty="0" err="1" smtClean="0"/>
              <a:t>Jiangnu</a:t>
            </a:r>
            <a:r>
              <a:rPr lang="en-GB" dirty="0" smtClean="0"/>
              <a:t> was heartbroken and cried and cried, so much that part of the wall crumbled away.</a:t>
            </a:r>
          </a:p>
          <a:p>
            <a:pPr marL="0" indent="0">
              <a:buNone/>
            </a:pPr>
            <a:r>
              <a:rPr lang="en-GB" dirty="0" smtClean="0"/>
              <a:t>Read the whole story here - </a:t>
            </a:r>
          </a:p>
        </p:txBody>
      </p:sp>
      <p:pic>
        <p:nvPicPr>
          <p:cNvPr id="5" name="Picture 4"/>
          <p:cNvPicPr>
            <a:picLocks noChangeAspect="1"/>
          </p:cNvPicPr>
          <p:nvPr/>
        </p:nvPicPr>
        <p:blipFill>
          <a:blip r:embed="rId2"/>
          <a:stretch>
            <a:fillRect/>
          </a:stretch>
        </p:blipFill>
        <p:spPr>
          <a:xfrm>
            <a:off x="9461359" y="156103"/>
            <a:ext cx="2411773" cy="1805672"/>
          </a:xfrm>
          <a:prstGeom prst="rect">
            <a:avLst/>
          </a:prstGeom>
          <a:ln>
            <a:noFill/>
          </a:ln>
        </p:spPr>
      </p:pic>
      <p:sp>
        <p:nvSpPr>
          <p:cNvPr id="7" name="Rectangle 6"/>
          <p:cNvSpPr/>
          <p:nvPr/>
        </p:nvSpPr>
        <p:spPr>
          <a:xfrm>
            <a:off x="4298852" y="5813739"/>
            <a:ext cx="7335129" cy="830997"/>
          </a:xfrm>
          <a:prstGeom prst="rect">
            <a:avLst/>
          </a:prstGeom>
        </p:spPr>
        <p:txBody>
          <a:bodyPr wrap="square">
            <a:spAutoFit/>
          </a:bodyPr>
          <a:lstStyle/>
          <a:p>
            <a:r>
              <a:rPr lang="en-GB" sz="2400" dirty="0">
                <a:hlinkClick r:id="rId3"/>
              </a:rPr>
              <a:t>https://www.activityvillage.co.uk/meng-jiangnu-weeps-flipbook</a:t>
            </a:r>
            <a:endParaRPr lang="en-GB" sz="2400" dirty="0"/>
          </a:p>
        </p:txBody>
      </p:sp>
    </p:spTree>
    <p:extLst>
      <p:ext uri="{BB962C8B-B14F-4D97-AF65-F5344CB8AC3E}">
        <p14:creationId xmlns:p14="http://schemas.microsoft.com/office/powerpoint/2010/main" val="3747933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954</TotalTime>
  <Words>530</Words>
  <Application>Microsoft Office PowerPoint</Application>
  <PresentationFormat>Widescreen</PresentationFormat>
  <Paragraphs>48</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Comic Sans MS</vt:lpstr>
      <vt:lpstr>Office Theme</vt:lpstr>
      <vt:lpstr>Wednesday 29th April  Around the World in 80 days!  </vt:lpstr>
      <vt:lpstr>Let’s explore the Great Wall of China!</vt:lpstr>
      <vt:lpstr>PowerPoint Presentation</vt:lpstr>
      <vt:lpstr>Today we are going to write a fact file on the Great Wall of China.</vt:lpstr>
      <vt:lpstr>The Legend of Meng Jiangnu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21st April Can you make a list of the animals in this picture?</dc:title>
  <dc:creator>Jackie Frain</dc:creator>
  <cp:lastModifiedBy>Jackie Frain</cp:lastModifiedBy>
  <cp:revision>59</cp:revision>
  <dcterms:created xsi:type="dcterms:W3CDTF">2020-04-06T09:53:35Z</dcterms:created>
  <dcterms:modified xsi:type="dcterms:W3CDTF">2020-04-27T09:57:52Z</dcterms:modified>
</cp:coreProperties>
</file>