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8" r:id="rId3"/>
    <p:sldId id="257"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2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BE9C9C-D64F-454A-95DE-4E498E80F6B3}" type="datetimeFigureOut">
              <a:rPr lang="en-GB" smtClean="0"/>
              <a:t>21/04/2020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1A1AD8-0C3C-4399-87A2-7C8DF24DEAE0}" type="slidenum">
              <a:rPr lang="en-GB" smtClean="0"/>
              <a:t>‹#›</a:t>
            </a:fld>
            <a:endParaRPr lang="en-GB"/>
          </a:p>
        </p:txBody>
      </p:sp>
    </p:spTree>
    <p:extLst>
      <p:ext uri="{BB962C8B-B14F-4D97-AF65-F5344CB8AC3E}">
        <p14:creationId xmlns:p14="http://schemas.microsoft.com/office/powerpoint/2010/main" val="4010739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5D1677A-E563-45E9-ADED-B26A96A3E8F4}" type="datetimeFigureOut">
              <a:rPr lang="en-GB" smtClean="0"/>
              <a:t>21/04/2020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98C732-C2BC-4EB4-8E18-2BDF5F32160A}" type="slidenum">
              <a:rPr lang="en-GB" smtClean="0"/>
              <a:t>‹#›</a:t>
            </a:fld>
            <a:endParaRPr lang="en-GB"/>
          </a:p>
        </p:txBody>
      </p:sp>
    </p:spTree>
    <p:extLst>
      <p:ext uri="{BB962C8B-B14F-4D97-AF65-F5344CB8AC3E}">
        <p14:creationId xmlns:p14="http://schemas.microsoft.com/office/powerpoint/2010/main" val="835477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D1677A-E563-45E9-ADED-B26A96A3E8F4}" type="datetimeFigureOut">
              <a:rPr lang="en-GB" smtClean="0"/>
              <a:t>21/04/2020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98C732-C2BC-4EB4-8E18-2BDF5F32160A}" type="slidenum">
              <a:rPr lang="en-GB" smtClean="0"/>
              <a:t>‹#›</a:t>
            </a:fld>
            <a:endParaRPr lang="en-GB"/>
          </a:p>
        </p:txBody>
      </p:sp>
    </p:spTree>
    <p:extLst>
      <p:ext uri="{BB962C8B-B14F-4D97-AF65-F5344CB8AC3E}">
        <p14:creationId xmlns:p14="http://schemas.microsoft.com/office/powerpoint/2010/main" val="154053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D1677A-E563-45E9-ADED-B26A96A3E8F4}" type="datetimeFigureOut">
              <a:rPr lang="en-GB" smtClean="0"/>
              <a:t>21/04/2020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98C732-C2BC-4EB4-8E18-2BDF5F32160A}" type="slidenum">
              <a:rPr lang="en-GB" smtClean="0"/>
              <a:t>‹#›</a:t>
            </a:fld>
            <a:endParaRPr lang="en-GB"/>
          </a:p>
        </p:txBody>
      </p:sp>
    </p:spTree>
    <p:extLst>
      <p:ext uri="{BB962C8B-B14F-4D97-AF65-F5344CB8AC3E}">
        <p14:creationId xmlns:p14="http://schemas.microsoft.com/office/powerpoint/2010/main" val="3948767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D1677A-E563-45E9-ADED-B26A96A3E8F4}" type="datetimeFigureOut">
              <a:rPr lang="en-GB" smtClean="0"/>
              <a:t>21/04/2020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98C732-C2BC-4EB4-8E18-2BDF5F32160A}" type="slidenum">
              <a:rPr lang="en-GB" smtClean="0"/>
              <a:t>‹#›</a:t>
            </a:fld>
            <a:endParaRPr lang="en-GB"/>
          </a:p>
        </p:txBody>
      </p:sp>
    </p:spTree>
    <p:extLst>
      <p:ext uri="{BB962C8B-B14F-4D97-AF65-F5344CB8AC3E}">
        <p14:creationId xmlns:p14="http://schemas.microsoft.com/office/powerpoint/2010/main" val="2346615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D1677A-E563-45E9-ADED-B26A96A3E8F4}" type="datetimeFigureOut">
              <a:rPr lang="en-GB" smtClean="0"/>
              <a:t>21/04/2020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98C732-C2BC-4EB4-8E18-2BDF5F32160A}" type="slidenum">
              <a:rPr lang="en-GB" smtClean="0"/>
              <a:t>‹#›</a:t>
            </a:fld>
            <a:endParaRPr lang="en-GB"/>
          </a:p>
        </p:txBody>
      </p:sp>
    </p:spTree>
    <p:extLst>
      <p:ext uri="{BB962C8B-B14F-4D97-AF65-F5344CB8AC3E}">
        <p14:creationId xmlns:p14="http://schemas.microsoft.com/office/powerpoint/2010/main" val="1843230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5D1677A-E563-45E9-ADED-B26A96A3E8F4}" type="datetimeFigureOut">
              <a:rPr lang="en-GB" smtClean="0"/>
              <a:t>21/04/2020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98C732-C2BC-4EB4-8E18-2BDF5F32160A}" type="slidenum">
              <a:rPr lang="en-GB" smtClean="0"/>
              <a:t>‹#›</a:t>
            </a:fld>
            <a:endParaRPr lang="en-GB"/>
          </a:p>
        </p:txBody>
      </p:sp>
    </p:spTree>
    <p:extLst>
      <p:ext uri="{BB962C8B-B14F-4D97-AF65-F5344CB8AC3E}">
        <p14:creationId xmlns:p14="http://schemas.microsoft.com/office/powerpoint/2010/main" val="1961297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5D1677A-E563-45E9-ADED-B26A96A3E8F4}" type="datetimeFigureOut">
              <a:rPr lang="en-GB" smtClean="0"/>
              <a:t>21/04/2020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D98C732-C2BC-4EB4-8E18-2BDF5F32160A}" type="slidenum">
              <a:rPr lang="en-GB" smtClean="0"/>
              <a:t>‹#›</a:t>
            </a:fld>
            <a:endParaRPr lang="en-GB"/>
          </a:p>
        </p:txBody>
      </p:sp>
    </p:spTree>
    <p:extLst>
      <p:ext uri="{BB962C8B-B14F-4D97-AF65-F5344CB8AC3E}">
        <p14:creationId xmlns:p14="http://schemas.microsoft.com/office/powerpoint/2010/main" val="2359794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5D1677A-E563-45E9-ADED-B26A96A3E8F4}" type="datetimeFigureOut">
              <a:rPr lang="en-GB" smtClean="0"/>
              <a:t>21/04/2020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D98C732-C2BC-4EB4-8E18-2BDF5F32160A}" type="slidenum">
              <a:rPr lang="en-GB" smtClean="0"/>
              <a:t>‹#›</a:t>
            </a:fld>
            <a:endParaRPr lang="en-GB"/>
          </a:p>
        </p:txBody>
      </p:sp>
    </p:spTree>
    <p:extLst>
      <p:ext uri="{BB962C8B-B14F-4D97-AF65-F5344CB8AC3E}">
        <p14:creationId xmlns:p14="http://schemas.microsoft.com/office/powerpoint/2010/main" val="1716715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D1677A-E563-45E9-ADED-B26A96A3E8F4}" type="datetimeFigureOut">
              <a:rPr lang="en-GB" smtClean="0"/>
              <a:t>21/04/2020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D98C732-C2BC-4EB4-8E18-2BDF5F32160A}" type="slidenum">
              <a:rPr lang="en-GB" smtClean="0"/>
              <a:t>‹#›</a:t>
            </a:fld>
            <a:endParaRPr lang="en-GB"/>
          </a:p>
        </p:txBody>
      </p:sp>
    </p:spTree>
    <p:extLst>
      <p:ext uri="{BB962C8B-B14F-4D97-AF65-F5344CB8AC3E}">
        <p14:creationId xmlns:p14="http://schemas.microsoft.com/office/powerpoint/2010/main" val="4070175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D1677A-E563-45E9-ADED-B26A96A3E8F4}" type="datetimeFigureOut">
              <a:rPr lang="en-GB" smtClean="0"/>
              <a:t>21/04/2020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98C732-C2BC-4EB4-8E18-2BDF5F32160A}" type="slidenum">
              <a:rPr lang="en-GB" smtClean="0"/>
              <a:t>‹#›</a:t>
            </a:fld>
            <a:endParaRPr lang="en-GB"/>
          </a:p>
        </p:txBody>
      </p:sp>
    </p:spTree>
    <p:extLst>
      <p:ext uri="{BB962C8B-B14F-4D97-AF65-F5344CB8AC3E}">
        <p14:creationId xmlns:p14="http://schemas.microsoft.com/office/powerpoint/2010/main" val="4218423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D1677A-E563-45E9-ADED-B26A96A3E8F4}" type="datetimeFigureOut">
              <a:rPr lang="en-GB" smtClean="0"/>
              <a:t>21/04/2020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98C732-C2BC-4EB4-8E18-2BDF5F32160A}" type="slidenum">
              <a:rPr lang="en-GB" smtClean="0"/>
              <a:t>‹#›</a:t>
            </a:fld>
            <a:endParaRPr lang="en-GB"/>
          </a:p>
        </p:txBody>
      </p:sp>
    </p:spTree>
    <p:extLst>
      <p:ext uri="{BB962C8B-B14F-4D97-AF65-F5344CB8AC3E}">
        <p14:creationId xmlns:p14="http://schemas.microsoft.com/office/powerpoint/2010/main" val="697307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1677A-E563-45E9-ADED-B26A96A3E8F4}" type="datetimeFigureOut">
              <a:rPr lang="en-GB" smtClean="0"/>
              <a:t>21/04/2020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98C732-C2BC-4EB4-8E18-2BDF5F32160A}" type="slidenum">
              <a:rPr lang="en-GB" smtClean="0"/>
              <a:t>‹#›</a:t>
            </a:fld>
            <a:endParaRPr lang="en-GB"/>
          </a:p>
        </p:txBody>
      </p:sp>
    </p:spTree>
    <p:extLst>
      <p:ext uri="{BB962C8B-B14F-4D97-AF65-F5344CB8AC3E}">
        <p14:creationId xmlns:p14="http://schemas.microsoft.com/office/powerpoint/2010/main" val="380279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Photocopy/>
                    </a14:imgEffect>
                  </a14:imgLayer>
                </a14:imgProps>
              </a:ext>
            </a:extLst>
          </a:blip>
          <a:stretch>
            <a:fillRect/>
          </a:stretch>
        </p:blipFill>
        <p:spPr>
          <a:xfrm>
            <a:off x="0" y="0"/>
            <a:ext cx="12192000" cy="6992981"/>
          </a:xfrm>
          <a:prstGeom prst="rect">
            <a:avLst/>
          </a:prstGeom>
        </p:spPr>
      </p:pic>
      <p:sp>
        <p:nvSpPr>
          <p:cNvPr id="5" name="Rounded Rectangle 4"/>
          <p:cNvSpPr/>
          <p:nvPr/>
        </p:nvSpPr>
        <p:spPr>
          <a:xfrm>
            <a:off x="1811383" y="783772"/>
            <a:ext cx="9701348" cy="559961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u="sng" dirty="0" smtClean="0">
                <a:solidFill>
                  <a:schemeClr val="tx1"/>
                </a:solidFill>
              </a:rPr>
              <a:t>Wednesday 22</a:t>
            </a:r>
            <a:r>
              <a:rPr lang="en-GB" sz="2400" b="1" u="sng" baseline="30000" dirty="0" smtClean="0">
                <a:solidFill>
                  <a:schemeClr val="tx1"/>
                </a:solidFill>
              </a:rPr>
              <a:t>nd</a:t>
            </a:r>
            <a:r>
              <a:rPr lang="en-GB" sz="2400" b="1" u="sng" dirty="0" smtClean="0">
                <a:solidFill>
                  <a:schemeClr val="tx1"/>
                </a:solidFill>
              </a:rPr>
              <a:t> April 2020</a:t>
            </a:r>
          </a:p>
          <a:p>
            <a:r>
              <a:rPr lang="en-GB" sz="2400" b="1" u="sng" dirty="0" smtClean="0">
                <a:solidFill>
                  <a:schemeClr val="tx1"/>
                </a:solidFill>
              </a:rPr>
              <a:t>LO:- To write down information about the ancient Olympics.</a:t>
            </a:r>
          </a:p>
          <a:p>
            <a:r>
              <a:rPr lang="en-GB" sz="2400" b="1" u="sng" dirty="0" smtClean="0">
                <a:solidFill>
                  <a:schemeClr val="tx1"/>
                </a:solidFill>
              </a:rPr>
              <a:t>To Steps to success:-</a:t>
            </a:r>
          </a:p>
          <a:p>
            <a:r>
              <a:rPr lang="en-GB" sz="2400" b="1" dirty="0" smtClean="0">
                <a:solidFill>
                  <a:schemeClr val="tx1"/>
                </a:solidFill>
              </a:rPr>
              <a:t>I can use comparatives and superlatives.</a:t>
            </a:r>
            <a:endParaRPr lang="en-GB" sz="2400" b="1" dirty="0" smtClean="0">
              <a:solidFill>
                <a:schemeClr val="tx1"/>
              </a:solidFill>
            </a:endParaRPr>
          </a:p>
          <a:p>
            <a:r>
              <a:rPr lang="en-GB" sz="2400" b="1" dirty="0" smtClean="0">
                <a:solidFill>
                  <a:schemeClr val="tx1"/>
                </a:solidFill>
              </a:rPr>
              <a:t>I can use similes.</a:t>
            </a:r>
            <a:endParaRPr lang="en-GB" sz="2400" b="1" dirty="0" smtClean="0">
              <a:solidFill>
                <a:schemeClr val="tx1"/>
              </a:solidFill>
            </a:endParaRPr>
          </a:p>
          <a:p>
            <a:r>
              <a:rPr lang="en-GB" sz="2400" b="1" dirty="0" smtClean="0">
                <a:solidFill>
                  <a:schemeClr val="tx1"/>
                </a:solidFill>
              </a:rPr>
              <a:t>I can write down sentences to remember facts.</a:t>
            </a:r>
          </a:p>
          <a:p>
            <a:r>
              <a:rPr lang="en-GB" sz="2400" b="1" dirty="0" smtClean="0">
                <a:solidFill>
                  <a:schemeClr val="tx1"/>
                </a:solidFill>
              </a:rPr>
              <a:t>I can write  down key words to help remember facts.</a:t>
            </a:r>
          </a:p>
          <a:p>
            <a:r>
              <a:rPr lang="en-GB" sz="2400" b="1" dirty="0" smtClean="0">
                <a:solidFill>
                  <a:schemeClr val="tx1"/>
                </a:solidFill>
              </a:rPr>
              <a:t>I can discover facts about ancient Greek Olympic events.</a:t>
            </a:r>
          </a:p>
          <a:p>
            <a:r>
              <a:rPr lang="en-GB" sz="2400" b="1" dirty="0" smtClean="0">
                <a:solidFill>
                  <a:schemeClr val="tx1"/>
                </a:solidFill>
              </a:rPr>
              <a:t>I can discover the names of ancient Greek Olympic events.</a:t>
            </a:r>
          </a:p>
          <a:p>
            <a:endParaRPr lang="en-GB" sz="2400" b="1" u="sng" dirty="0" smtClean="0">
              <a:solidFill>
                <a:schemeClr val="tx1"/>
              </a:solidFill>
            </a:endParaRPr>
          </a:p>
          <a:p>
            <a:pPr algn="ctr"/>
            <a:endParaRPr lang="en-GB" sz="4000" dirty="0">
              <a:solidFill>
                <a:schemeClr val="tx1"/>
              </a:solidFill>
            </a:endParaRPr>
          </a:p>
        </p:txBody>
      </p:sp>
    </p:spTree>
    <p:extLst>
      <p:ext uri="{BB962C8B-B14F-4D97-AF65-F5344CB8AC3E}">
        <p14:creationId xmlns:p14="http://schemas.microsoft.com/office/powerpoint/2010/main" val="3633037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Photocopy/>
                    </a14:imgEffect>
                  </a14:imgLayer>
                </a14:imgProps>
              </a:ext>
            </a:extLst>
          </a:blip>
          <a:stretch>
            <a:fillRect/>
          </a:stretch>
        </p:blipFill>
        <p:spPr>
          <a:xfrm>
            <a:off x="0" y="0"/>
            <a:ext cx="12192000" cy="6992981"/>
          </a:xfrm>
          <a:prstGeom prst="rect">
            <a:avLst/>
          </a:prstGeom>
        </p:spPr>
      </p:pic>
      <p:sp>
        <p:nvSpPr>
          <p:cNvPr id="5" name="Rounded Rectangle 4"/>
          <p:cNvSpPr/>
          <p:nvPr/>
        </p:nvSpPr>
        <p:spPr>
          <a:xfrm>
            <a:off x="1678033" y="621847"/>
            <a:ext cx="9701348" cy="559961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Continue with the research and information gathering from yesterday.</a:t>
            </a:r>
          </a:p>
          <a:p>
            <a:pPr algn="ctr"/>
            <a:r>
              <a:rPr lang="en-GB" sz="2400" dirty="0" smtClean="0">
                <a:solidFill>
                  <a:schemeClr val="tx1"/>
                </a:solidFill>
              </a:rPr>
              <a:t>Use the word banks below to help you write more wow sentences or add more wow words to your table. If you write words yesterday, move onto sentences. If you wrote sentences, up level your sentences, by adding wow vocabulary. If you are up for today’s spicy challenge, imagine you were an athlete, who competed in an ancient Greek Olympic event. Write a diary entry in the </a:t>
            </a:r>
            <a:r>
              <a:rPr lang="en-GB" sz="2400" dirty="0">
                <a:solidFill>
                  <a:schemeClr val="tx1"/>
                </a:solidFill>
              </a:rPr>
              <a:t>p</a:t>
            </a:r>
            <a:r>
              <a:rPr lang="en-GB" sz="2400" dirty="0" smtClean="0">
                <a:solidFill>
                  <a:schemeClr val="tx1"/>
                </a:solidFill>
              </a:rPr>
              <a:t>ast tense.</a:t>
            </a:r>
          </a:p>
          <a:p>
            <a:pPr algn="ctr"/>
            <a:endParaRPr lang="en-GB" sz="2400" dirty="0">
              <a:solidFill>
                <a:schemeClr val="tx1"/>
              </a:solidFill>
            </a:endParaRPr>
          </a:p>
        </p:txBody>
      </p:sp>
    </p:spTree>
    <p:extLst>
      <p:ext uri="{BB962C8B-B14F-4D97-AF65-F5344CB8AC3E}">
        <p14:creationId xmlns:p14="http://schemas.microsoft.com/office/powerpoint/2010/main" val="2545269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artisticPhotocopy trans="74000"/>
                    </a14:imgEffect>
                  </a14:imgLayer>
                </a14:imgProps>
              </a:ext>
            </a:extLst>
          </a:blip>
          <a:stretch>
            <a:fillRect/>
          </a:stretch>
        </p:blipFill>
        <p:spPr>
          <a:xfrm>
            <a:off x="0" y="0"/>
            <a:ext cx="12192000" cy="6992981"/>
          </a:xfrm>
          <a:prstGeom prst="rect">
            <a:avLst/>
          </a:prstGeom>
          <a:solidFill>
            <a:schemeClr val="accent2">
              <a:lumMod val="40000"/>
              <a:lumOff val="60000"/>
            </a:schemeClr>
          </a:solidFill>
        </p:spPr>
      </p:pic>
      <p:sp>
        <p:nvSpPr>
          <p:cNvPr id="4" name="Rounded Rectangle 3"/>
          <p:cNvSpPr/>
          <p:nvPr/>
        </p:nvSpPr>
        <p:spPr>
          <a:xfrm>
            <a:off x="685800" y="1047750"/>
            <a:ext cx="4562475" cy="3048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Muscular  gigantic  athletic   strong  enthusiastic   dedicated   monstrous   </a:t>
            </a:r>
          </a:p>
          <a:p>
            <a:pPr algn="ctr"/>
            <a:r>
              <a:rPr lang="en-GB" dirty="0" smtClean="0"/>
              <a:t>Enormous   tremendous   far-reaching</a:t>
            </a:r>
          </a:p>
          <a:p>
            <a:pPr algn="ctr"/>
            <a:r>
              <a:rPr lang="en-GB" dirty="0" smtClean="0"/>
              <a:t>Incredible   thunderous   skimming   deadly   mighty   lithe    nimble    herculean   heroic    lightning   zooming    flashing    pounding  awe inspiring    wonderful   ginormous   transforming   roaring   bellowing   supporting    despairing  exhausted</a:t>
            </a:r>
          </a:p>
          <a:p>
            <a:pPr algn="ctr"/>
            <a:r>
              <a:rPr lang="en-GB" dirty="0" smtClean="0"/>
              <a:t>Competitive     exhilarated</a:t>
            </a:r>
            <a:endParaRPr lang="en-GB" dirty="0"/>
          </a:p>
        </p:txBody>
      </p:sp>
      <p:sp>
        <p:nvSpPr>
          <p:cNvPr id="5" name="Oval 4"/>
          <p:cNvSpPr/>
          <p:nvPr/>
        </p:nvSpPr>
        <p:spPr>
          <a:xfrm>
            <a:off x="7543800" y="781050"/>
            <a:ext cx="4095750" cy="29146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Body   physique   muscles    disc   discus    chariot     hurl   jump    throw    attempt    heroism    feat      spectacle</a:t>
            </a:r>
          </a:p>
          <a:p>
            <a:pPr algn="ctr"/>
            <a:r>
              <a:rPr lang="en-GB" dirty="0" smtClean="0"/>
              <a:t>Spectators   elite    perfection   desperation   anguish   fear</a:t>
            </a:r>
          </a:p>
          <a:p>
            <a:pPr algn="ctr"/>
            <a:r>
              <a:rPr lang="en-GB" dirty="0" smtClean="0"/>
              <a:t>Rejoicing     desperation </a:t>
            </a:r>
          </a:p>
          <a:p>
            <a:pPr algn="ctr"/>
            <a:r>
              <a:rPr lang="en-GB" dirty="0" smtClean="0"/>
              <a:t>Competition   event        </a:t>
            </a:r>
            <a:endParaRPr lang="en-GB" dirty="0"/>
          </a:p>
        </p:txBody>
      </p:sp>
      <p:sp>
        <p:nvSpPr>
          <p:cNvPr id="6" name="Rectangle 5"/>
          <p:cNvSpPr/>
          <p:nvPr/>
        </p:nvSpPr>
        <p:spPr>
          <a:xfrm>
            <a:off x="3705225" y="4400551"/>
            <a:ext cx="5905500" cy="2457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a:t>
            </a:r>
            <a:r>
              <a:rPr lang="en-GB" dirty="0" smtClean="0"/>
              <a:t>urled     attempted     crashed    leaped    skimmed   plunged   </a:t>
            </a:r>
          </a:p>
          <a:p>
            <a:pPr algn="ctr"/>
            <a:r>
              <a:rPr lang="en-GB" dirty="0" smtClean="0"/>
              <a:t>Vanquished   defeated    triumphed    collapsed      pushed  </a:t>
            </a:r>
          </a:p>
          <a:p>
            <a:pPr algn="ctr"/>
            <a:r>
              <a:rPr lang="en-GB" dirty="0" smtClean="0"/>
              <a:t>Rejoiced    bellowed      flung       thrashed     overtook   collided    destroyed     competed      bolted   raced</a:t>
            </a:r>
          </a:p>
          <a:p>
            <a:pPr algn="ctr"/>
            <a:r>
              <a:rPr lang="en-GB" dirty="0" smtClean="0"/>
              <a:t>Hurried    pressed     cling   fought    wrestled     pierced  </a:t>
            </a:r>
          </a:p>
          <a:p>
            <a:pPr algn="ctr"/>
            <a:r>
              <a:rPr lang="en-GB" dirty="0" smtClean="0"/>
              <a:t>Tumbled   locked in combat   heaved   participated   performed   competed   raced              </a:t>
            </a:r>
            <a:endParaRPr lang="en-GB" dirty="0"/>
          </a:p>
        </p:txBody>
      </p:sp>
      <p:sp>
        <p:nvSpPr>
          <p:cNvPr id="7" name="Oval 6"/>
          <p:cNvSpPr/>
          <p:nvPr/>
        </p:nvSpPr>
        <p:spPr>
          <a:xfrm>
            <a:off x="1285875" y="238125"/>
            <a:ext cx="3124200" cy="542925"/>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Adjectives</a:t>
            </a:r>
            <a:endParaRPr lang="en-GB" b="1" dirty="0">
              <a:solidFill>
                <a:schemeClr val="tx1"/>
              </a:solidFill>
            </a:endParaRPr>
          </a:p>
        </p:txBody>
      </p:sp>
      <p:sp>
        <p:nvSpPr>
          <p:cNvPr id="8" name="Oval 7"/>
          <p:cNvSpPr/>
          <p:nvPr/>
        </p:nvSpPr>
        <p:spPr>
          <a:xfrm>
            <a:off x="7962900" y="123825"/>
            <a:ext cx="2895600" cy="542925"/>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Nouns</a:t>
            </a:r>
            <a:endParaRPr lang="en-GB" b="1" dirty="0">
              <a:solidFill>
                <a:schemeClr val="tx1"/>
              </a:solidFill>
            </a:endParaRPr>
          </a:p>
        </p:txBody>
      </p:sp>
      <p:sp>
        <p:nvSpPr>
          <p:cNvPr id="9" name="Oval 8"/>
          <p:cNvSpPr/>
          <p:nvPr/>
        </p:nvSpPr>
        <p:spPr>
          <a:xfrm>
            <a:off x="5486400" y="3533775"/>
            <a:ext cx="2381250" cy="561975"/>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Past Tense Verbs</a:t>
            </a:r>
            <a:endParaRPr lang="en-GB" b="1" dirty="0">
              <a:solidFill>
                <a:schemeClr val="tx1"/>
              </a:solidFill>
            </a:endParaRPr>
          </a:p>
        </p:txBody>
      </p:sp>
    </p:spTree>
    <p:extLst>
      <p:ext uri="{BB962C8B-B14F-4D97-AF65-F5344CB8AC3E}">
        <p14:creationId xmlns:p14="http://schemas.microsoft.com/office/powerpoint/2010/main" val="110775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artisticPhotocopy trans="74000"/>
                    </a14:imgEffect>
                  </a14:imgLayer>
                </a14:imgProps>
              </a:ext>
            </a:extLst>
          </a:blip>
          <a:stretch>
            <a:fillRect/>
          </a:stretch>
        </p:blipFill>
        <p:spPr>
          <a:xfrm>
            <a:off x="0" y="0"/>
            <a:ext cx="12192000" cy="6992981"/>
          </a:xfrm>
          <a:prstGeom prst="rect">
            <a:avLst/>
          </a:prstGeom>
          <a:solidFill>
            <a:schemeClr val="accent2">
              <a:lumMod val="40000"/>
              <a:lumOff val="60000"/>
            </a:schemeClr>
          </a:solidFill>
        </p:spPr>
      </p:pic>
      <p:sp>
        <p:nvSpPr>
          <p:cNvPr id="3" name="Rounded Rectangle 2"/>
          <p:cNvSpPr/>
          <p:nvPr/>
        </p:nvSpPr>
        <p:spPr>
          <a:xfrm>
            <a:off x="219075" y="1333499"/>
            <a:ext cx="4148136" cy="39147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ed Rectangle 3"/>
          <p:cNvSpPr/>
          <p:nvPr/>
        </p:nvSpPr>
        <p:spPr>
          <a:xfrm>
            <a:off x="4676774" y="942975"/>
            <a:ext cx="3448050" cy="3619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rPr>
              <a:t>Hot</a:t>
            </a:r>
          </a:p>
          <a:p>
            <a:pPr algn="ctr"/>
            <a:r>
              <a:rPr lang="en-GB" dirty="0" smtClean="0">
                <a:solidFill>
                  <a:schemeClr val="tx1"/>
                </a:solidFill>
              </a:rPr>
              <a:t>Continue filling in the table from yesterday but up level your language use some of the new vocabulary on the word banks above. Look at the slide below for extra challenging ideas. Write at least two sentences per Olympic event.</a:t>
            </a:r>
          </a:p>
          <a:p>
            <a:pPr algn="ctr"/>
            <a:r>
              <a:rPr lang="en-GB" b="1" dirty="0" smtClean="0">
                <a:solidFill>
                  <a:srgbClr val="FF0000"/>
                </a:solidFill>
              </a:rPr>
              <a:t> If you can add similes, superlatives and comparatives</a:t>
            </a:r>
            <a:r>
              <a:rPr lang="en-GB" dirty="0" smtClean="0"/>
              <a:t>.</a:t>
            </a:r>
            <a:endParaRPr lang="en-GB" dirty="0"/>
          </a:p>
        </p:txBody>
      </p:sp>
      <p:sp>
        <p:nvSpPr>
          <p:cNvPr id="5" name="Rounded Rectangle 4"/>
          <p:cNvSpPr/>
          <p:nvPr/>
        </p:nvSpPr>
        <p:spPr>
          <a:xfrm>
            <a:off x="8367712" y="1085849"/>
            <a:ext cx="3448050" cy="49625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rPr>
              <a:t>Spicy</a:t>
            </a:r>
          </a:p>
          <a:p>
            <a:pPr algn="ctr"/>
            <a:r>
              <a:rPr lang="en-GB" dirty="0" smtClean="0">
                <a:solidFill>
                  <a:schemeClr val="tx1"/>
                </a:solidFill>
              </a:rPr>
              <a:t>Continue filling in your table from yesterday and up level the language, using the word banks to help you on the next slide. Use similes, comparatives and superlatives. </a:t>
            </a:r>
            <a:r>
              <a:rPr lang="en-GB" b="1" dirty="0" smtClean="0">
                <a:solidFill>
                  <a:srgbClr val="FF0000"/>
                </a:solidFill>
              </a:rPr>
              <a:t>As an extra challenge imagine you have taken part in at least one of the ancient Greek Olympic events and in  the past tense write a wow diary entry about your experiences. Use all your senses. Add descriptions of the place, the crowd and the event itself, how you were feeling before, during and after the event.</a:t>
            </a:r>
            <a:endParaRPr lang="en-GB" b="1" dirty="0">
              <a:solidFill>
                <a:srgbClr val="FF0000"/>
              </a:solidFill>
            </a:endParaRPr>
          </a:p>
        </p:txBody>
      </p:sp>
      <p:sp>
        <p:nvSpPr>
          <p:cNvPr id="6" name="TextBox 5"/>
          <p:cNvSpPr txBox="1"/>
          <p:nvPr/>
        </p:nvSpPr>
        <p:spPr>
          <a:xfrm flipH="1">
            <a:off x="1274444" y="1516381"/>
            <a:ext cx="1621156" cy="3570208"/>
          </a:xfrm>
          <a:prstGeom prst="rect">
            <a:avLst/>
          </a:prstGeom>
          <a:noFill/>
        </p:spPr>
        <p:txBody>
          <a:bodyPr wrap="square" rtlCol="0">
            <a:spAutoFit/>
          </a:bodyPr>
          <a:lstStyle/>
          <a:p>
            <a:r>
              <a:rPr lang="en-GB" sz="2800" b="1" dirty="0" smtClean="0"/>
              <a:t>Mild</a:t>
            </a:r>
          </a:p>
          <a:p>
            <a:r>
              <a:rPr lang="en-GB" dirty="0" smtClean="0"/>
              <a:t>Continue filling in your table yesterday with key words </a:t>
            </a:r>
            <a:r>
              <a:rPr lang="en-GB" b="1" dirty="0" smtClean="0">
                <a:solidFill>
                  <a:srgbClr val="FF0000"/>
                </a:solidFill>
              </a:rPr>
              <a:t>and at least one sentence for each of the three ancient Olympic sports you are researching.</a:t>
            </a:r>
            <a:endParaRPr lang="en-GB" b="1" dirty="0">
              <a:solidFill>
                <a:srgbClr val="FF0000"/>
              </a:solidFill>
            </a:endParaRPr>
          </a:p>
        </p:txBody>
      </p:sp>
    </p:spTree>
    <p:extLst>
      <p:ext uri="{BB962C8B-B14F-4D97-AF65-F5344CB8AC3E}">
        <p14:creationId xmlns:p14="http://schemas.microsoft.com/office/powerpoint/2010/main" val="15814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artisticPhotocopy trans="74000"/>
                    </a14:imgEffect>
                  </a14:imgLayer>
                </a14:imgProps>
              </a:ext>
            </a:extLst>
          </a:blip>
          <a:stretch>
            <a:fillRect/>
          </a:stretch>
        </p:blipFill>
        <p:spPr>
          <a:xfrm>
            <a:off x="-21430" y="0"/>
            <a:ext cx="12192000" cy="6992981"/>
          </a:xfrm>
          <a:prstGeom prst="rect">
            <a:avLst/>
          </a:prstGeom>
          <a:solidFill>
            <a:schemeClr val="accent2">
              <a:lumMod val="40000"/>
              <a:lumOff val="60000"/>
            </a:schemeClr>
          </a:solidFill>
        </p:spPr>
      </p:pic>
      <p:sp>
        <p:nvSpPr>
          <p:cNvPr id="5" name="Oval 4"/>
          <p:cNvSpPr/>
          <p:nvPr/>
        </p:nvSpPr>
        <p:spPr>
          <a:xfrm>
            <a:off x="-538162" y="123825"/>
            <a:ext cx="4014788" cy="3133725"/>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Simile</a:t>
            </a:r>
          </a:p>
          <a:p>
            <a:pPr algn="ctr"/>
            <a:r>
              <a:rPr lang="en-GB" dirty="0" smtClean="0">
                <a:solidFill>
                  <a:schemeClr val="tx1"/>
                </a:solidFill>
              </a:rPr>
              <a:t>Competitors ran as fast at the wind.</a:t>
            </a:r>
          </a:p>
          <a:p>
            <a:pPr algn="ctr"/>
            <a:r>
              <a:rPr lang="en-GB" dirty="0" smtClean="0">
                <a:solidFill>
                  <a:schemeClr val="tx1"/>
                </a:solidFill>
              </a:rPr>
              <a:t>Those taking part were as strong as elephants.</a:t>
            </a:r>
          </a:p>
          <a:p>
            <a:pPr algn="ctr"/>
            <a:r>
              <a:rPr lang="en-GB" dirty="0" smtClean="0">
                <a:solidFill>
                  <a:schemeClr val="tx1"/>
                </a:solidFill>
              </a:rPr>
              <a:t>The runners were as swift as cheetahs.</a:t>
            </a:r>
          </a:p>
          <a:p>
            <a:pPr algn="ctr"/>
            <a:r>
              <a:rPr lang="en-GB" dirty="0" smtClean="0">
                <a:solidFill>
                  <a:schemeClr val="tx1"/>
                </a:solidFill>
              </a:rPr>
              <a:t>The wrestlers were</a:t>
            </a:r>
          </a:p>
          <a:p>
            <a:pPr algn="ctr"/>
            <a:r>
              <a:rPr lang="en-GB" dirty="0" smtClean="0">
                <a:solidFill>
                  <a:schemeClr val="tx1"/>
                </a:solidFill>
              </a:rPr>
              <a:t> as </a:t>
            </a:r>
          </a:p>
          <a:p>
            <a:pPr algn="ctr"/>
            <a:r>
              <a:rPr lang="en-GB" dirty="0" smtClean="0">
                <a:solidFill>
                  <a:schemeClr val="tx1"/>
                </a:solidFill>
              </a:rPr>
              <a:t>brave as lions.</a:t>
            </a:r>
            <a:endParaRPr lang="en-GB" dirty="0">
              <a:solidFill>
                <a:schemeClr val="tx1"/>
              </a:solidFill>
            </a:endParaRPr>
          </a:p>
        </p:txBody>
      </p:sp>
      <p:sp>
        <p:nvSpPr>
          <p:cNvPr id="6" name="Oval 5"/>
          <p:cNvSpPr/>
          <p:nvPr/>
        </p:nvSpPr>
        <p:spPr>
          <a:xfrm>
            <a:off x="7924800" y="0"/>
            <a:ext cx="3838575" cy="280035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Comparatives</a:t>
            </a:r>
          </a:p>
          <a:p>
            <a:pPr algn="ctr"/>
            <a:r>
              <a:rPr lang="en-GB" dirty="0" smtClean="0">
                <a:solidFill>
                  <a:schemeClr val="tx1"/>
                </a:solidFill>
              </a:rPr>
              <a:t>The stronger wrestler defeated the weaker wrestler.</a:t>
            </a:r>
          </a:p>
          <a:p>
            <a:pPr algn="ctr"/>
            <a:r>
              <a:rPr lang="en-GB" dirty="0" smtClean="0">
                <a:solidFill>
                  <a:schemeClr val="tx1"/>
                </a:solidFill>
              </a:rPr>
              <a:t>The faster he ran the bigger the victory.</a:t>
            </a:r>
          </a:p>
          <a:p>
            <a:pPr algn="ctr"/>
            <a:r>
              <a:rPr lang="en-GB" dirty="0" smtClean="0">
                <a:solidFill>
                  <a:schemeClr val="tx1"/>
                </a:solidFill>
              </a:rPr>
              <a:t>The longer the jump, the greater the reward.</a:t>
            </a:r>
            <a:endParaRPr lang="en-GB" dirty="0">
              <a:solidFill>
                <a:schemeClr val="tx1"/>
              </a:solidFill>
            </a:endParaRPr>
          </a:p>
        </p:txBody>
      </p:sp>
      <p:sp>
        <p:nvSpPr>
          <p:cNvPr id="7" name="Oval 6"/>
          <p:cNvSpPr/>
          <p:nvPr/>
        </p:nvSpPr>
        <p:spPr>
          <a:xfrm>
            <a:off x="8672513" y="2800350"/>
            <a:ext cx="3733800" cy="27051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Superlatives</a:t>
            </a:r>
          </a:p>
          <a:p>
            <a:pPr algn="ctr"/>
            <a:r>
              <a:rPr lang="en-GB" dirty="0" smtClean="0">
                <a:solidFill>
                  <a:schemeClr val="tx1"/>
                </a:solidFill>
              </a:rPr>
              <a:t>The strongest and bravest athletes were often victorious.</a:t>
            </a:r>
          </a:p>
          <a:p>
            <a:pPr algn="ctr"/>
            <a:r>
              <a:rPr lang="en-GB" dirty="0" smtClean="0">
                <a:solidFill>
                  <a:schemeClr val="tx1"/>
                </a:solidFill>
              </a:rPr>
              <a:t>The bolder the rider the more chance of victory.</a:t>
            </a:r>
          </a:p>
          <a:p>
            <a:pPr algn="ctr"/>
            <a:r>
              <a:rPr lang="en-GB" dirty="0" smtClean="0">
                <a:solidFill>
                  <a:schemeClr val="tx1"/>
                </a:solidFill>
              </a:rPr>
              <a:t>The greatest athletes took part.</a:t>
            </a:r>
            <a:endParaRPr lang="en-GB" dirty="0">
              <a:solidFill>
                <a:schemeClr val="tx1"/>
              </a:solidFill>
            </a:endParaRPr>
          </a:p>
        </p:txBody>
      </p:sp>
      <p:sp>
        <p:nvSpPr>
          <p:cNvPr id="8" name="Oval 7"/>
          <p:cNvSpPr/>
          <p:nvPr/>
        </p:nvSpPr>
        <p:spPr>
          <a:xfrm>
            <a:off x="1933574" y="800100"/>
            <a:ext cx="7443787" cy="6288132"/>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Alexander triumphs</a:t>
            </a:r>
          </a:p>
          <a:p>
            <a:pPr algn="ctr"/>
            <a:r>
              <a:rPr lang="en-GB" dirty="0" smtClean="0">
                <a:solidFill>
                  <a:schemeClr val="tx1"/>
                </a:solidFill>
              </a:rPr>
              <a:t>As Alexander entered the Olympic stadium, his ears were filled with the huge roar from the spectators and he swelled with pride and he felt very excited. He could smell the sweat, the fear and the agony and he longed to start the race. He nervously, yet excitedly pushed forward to the start.  As the race began, he hurled himself forward. He urged his whole, muscular body to push ahead. The crowd disappeared from his vision and he used every last bit of energy, to power himself across the finish line. He tasted the gritty sand and realised he had fallen forward onto the ground. He was unsure, if he had triumphed and had become the fastest runner that day, quicker than all his competitors. The bellowing crowd filled his heart with joy, as he realised he had succeeded and the laurel crown was placed on his sweaty head. He had triumphed and was the greatest athlete of the day, faster than an arrow. He was as mighty as a lion.</a:t>
            </a:r>
            <a:endParaRPr lang="en-GB" dirty="0">
              <a:solidFill>
                <a:schemeClr val="tx1"/>
              </a:solidFill>
            </a:endParaRPr>
          </a:p>
        </p:txBody>
      </p:sp>
    </p:spTree>
    <p:extLst>
      <p:ext uri="{BB962C8B-B14F-4D97-AF65-F5344CB8AC3E}">
        <p14:creationId xmlns:p14="http://schemas.microsoft.com/office/powerpoint/2010/main" val="10168330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722</Words>
  <Application>Microsoft Office PowerPoint</Application>
  <PresentationFormat>Widescreen</PresentationFormat>
  <Paragraphs>51</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Cathy Clayton</dc:creator>
  <cp:lastModifiedBy>Cathy Clayton</cp:lastModifiedBy>
  <cp:revision>9</cp:revision>
  <dcterms:created xsi:type="dcterms:W3CDTF">2020-04-21T09:05:34Z</dcterms:created>
  <dcterms:modified xsi:type="dcterms:W3CDTF">2020-04-21T11:05:09Z</dcterms:modified>
</cp:coreProperties>
</file>