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9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02825D-D0A0-44D8-A2CA-847569013F0F}"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321687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02825D-D0A0-44D8-A2CA-847569013F0F}"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416841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02825D-D0A0-44D8-A2CA-847569013F0F}"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374907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02825D-D0A0-44D8-A2CA-847569013F0F}"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119579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02825D-D0A0-44D8-A2CA-847569013F0F}"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2876199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02825D-D0A0-44D8-A2CA-847569013F0F}"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216904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02825D-D0A0-44D8-A2CA-847569013F0F}" type="datetimeFigureOut">
              <a:rPr lang="en-GB" smtClean="0"/>
              <a:t>07/05/2020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152533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02825D-D0A0-44D8-A2CA-847569013F0F}" type="datetimeFigureOut">
              <a:rPr lang="en-GB" smtClean="0"/>
              <a:t>07/05/2020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195345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2825D-D0A0-44D8-A2CA-847569013F0F}" type="datetimeFigureOut">
              <a:rPr lang="en-GB" smtClean="0"/>
              <a:t>07/05/2020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118497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02825D-D0A0-44D8-A2CA-847569013F0F}"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303419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02825D-D0A0-44D8-A2CA-847569013F0F}"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738053-C132-4BC7-8CC9-5DB577EB631A}" type="slidenum">
              <a:rPr lang="en-GB" smtClean="0"/>
              <a:t>‹#›</a:t>
            </a:fld>
            <a:endParaRPr lang="en-GB"/>
          </a:p>
        </p:txBody>
      </p:sp>
    </p:spTree>
    <p:extLst>
      <p:ext uri="{BB962C8B-B14F-4D97-AF65-F5344CB8AC3E}">
        <p14:creationId xmlns:p14="http://schemas.microsoft.com/office/powerpoint/2010/main" val="375471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rgbClr val="F99107"/>
            </a:gs>
            <a:gs pos="57000">
              <a:schemeClr val="accent4">
                <a:lumMod val="20000"/>
                <a:lumOff val="80000"/>
              </a:schemeClr>
            </a:gs>
            <a:gs pos="73000">
              <a:schemeClr val="accent4">
                <a:lumMod val="40000"/>
                <a:lumOff val="60000"/>
              </a:schemeClr>
            </a:gs>
            <a:gs pos="100000">
              <a:schemeClr val="accent4"/>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2825D-D0A0-44D8-A2CA-847569013F0F}" type="datetimeFigureOut">
              <a:rPr lang="en-GB" smtClean="0"/>
              <a:t>07/05/2020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38053-C132-4BC7-8CC9-5DB577EB631A}" type="slidenum">
              <a:rPr lang="en-GB" smtClean="0"/>
              <a:t>‹#›</a:t>
            </a:fld>
            <a:endParaRPr lang="en-GB"/>
          </a:p>
        </p:txBody>
      </p:sp>
    </p:spTree>
    <p:extLst>
      <p:ext uri="{BB962C8B-B14F-4D97-AF65-F5344CB8AC3E}">
        <p14:creationId xmlns:p14="http://schemas.microsoft.com/office/powerpoint/2010/main" val="1783390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04" y="109645"/>
            <a:ext cx="11868911" cy="1170516"/>
          </a:xfrm>
          <a:solidFill>
            <a:schemeClr val="accent4">
              <a:lumMod val="60000"/>
              <a:lumOff val="40000"/>
            </a:schemeClr>
          </a:solidFill>
        </p:spPr>
        <p:txBody>
          <a:bodyPr>
            <a:normAutofit/>
          </a:bodyPr>
          <a:lstStyle/>
          <a:p>
            <a:r>
              <a:rPr lang="en-GB" sz="3200" dirty="0" smtClean="0">
                <a:latin typeface="Comic Sans MS" panose="030F0702030302020204" pitchFamily="66" charset="0"/>
              </a:rPr>
              <a:t>Monday11</a:t>
            </a:r>
            <a:r>
              <a:rPr lang="en-GB" sz="3200" baseline="30000" dirty="0" smtClean="0">
                <a:latin typeface="Comic Sans MS" panose="030F0702030302020204" pitchFamily="66" charset="0"/>
              </a:rPr>
              <a:t>th</a:t>
            </a:r>
            <a:r>
              <a:rPr lang="en-GB" sz="3200" dirty="0" smtClean="0">
                <a:latin typeface="Comic Sans MS" panose="030F0702030302020204" pitchFamily="66" charset="0"/>
              </a:rPr>
              <a:t> May 2020</a:t>
            </a:r>
            <a:br>
              <a:rPr lang="en-GB" sz="3200" dirty="0" smtClean="0">
                <a:latin typeface="Comic Sans MS" panose="030F0702030302020204" pitchFamily="66" charset="0"/>
              </a:rPr>
            </a:br>
            <a:r>
              <a:rPr lang="en-GB" sz="3200" dirty="0" smtClean="0">
                <a:latin typeface="Comic Sans MS" panose="030F0702030302020204" pitchFamily="66" charset="0"/>
              </a:rPr>
              <a:t>LO To solve problems using the four operations.</a:t>
            </a:r>
            <a:endParaRPr lang="en-GB" sz="3200" dirty="0">
              <a:latin typeface="Comic Sans MS" panose="030F0702030302020204" pitchFamily="66" charset="0"/>
            </a:endParaRPr>
          </a:p>
        </p:txBody>
      </p:sp>
      <p:sp>
        <p:nvSpPr>
          <p:cNvPr id="4" name="Subtitle 2"/>
          <p:cNvSpPr txBox="1">
            <a:spLocks noGrp="1"/>
          </p:cNvSpPr>
          <p:nvPr>
            <p:ph type="subTitle" idx="1"/>
          </p:nvPr>
        </p:nvSpPr>
        <p:spPr>
          <a:xfrm>
            <a:off x="586728" y="1481748"/>
            <a:ext cx="11254752" cy="2203283"/>
          </a:xfrm>
          <a:prstGeom prst="rect">
            <a:avLst/>
          </a:prstGeom>
          <a:solidFill>
            <a:schemeClr val="accent4">
              <a:lumMod val="40000"/>
              <a:lumOff val="6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1050" b="1" dirty="0" smtClean="0">
              <a:latin typeface="Comic Sans MS" panose="030F0702030302020204" pitchFamily="66" charset="0"/>
            </a:endParaRPr>
          </a:p>
          <a:p>
            <a:pPr marL="0" indent="0" algn="ctr">
              <a:buFont typeface="Arial" panose="020B0604020202020204" pitchFamily="34" charset="0"/>
              <a:buNone/>
            </a:pPr>
            <a:r>
              <a:rPr lang="en-GB" sz="2400" b="1" dirty="0" smtClean="0">
                <a:latin typeface="Comic Sans MS" panose="030F0702030302020204" pitchFamily="66" charset="0"/>
              </a:rPr>
              <a:t>SUCCESS CRITERIA</a:t>
            </a:r>
          </a:p>
          <a:p>
            <a:pPr marL="625475" indent="-446088">
              <a:buFont typeface="+mj-lt"/>
              <a:buAutoNum type="arabicPeriod"/>
            </a:pPr>
            <a:r>
              <a:rPr lang="en-GB" sz="2400" dirty="0">
                <a:latin typeface="Comic Sans MS" panose="030F0702030302020204" pitchFamily="66" charset="0"/>
              </a:rPr>
              <a:t>I can decide which operation to use in a word problem</a:t>
            </a:r>
          </a:p>
          <a:p>
            <a:pPr marL="625475" indent="-446088">
              <a:buFont typeface="+mj-lt"/>
              <a:buAutoNum type="arabicPeriod"/>
            </a:pPr>
            <a:r>
              <a:rPr lang="en-GB" sz="2400" dirty="0" smtClean="0">
                <a:latin typeface="Comic Sans MS" panose="030F0702030302020204" pitchFamily="66" charset="0"/>
              </a:rPr>
              <a:t>I </a:t>
            </a:r>
            <a:r>
              <a:rPr lang="en-GB" sz="2400" dirty="0" smtClean="0">
                <a:latin typeface="Comic Sans MS" panose="030F0702030302020204" pitchFamily="66" charset="0"/>
              </a:rPr>
              <a:t>can use formal methods to do the operations</a:t>
            </a:r>
            <a:r>
              <a:rPr lang="en-GB" sz="2400" dirty="0" smtClean="0">
                <a:latin typeface="Comic Sans MS" panose="030F0702030302020204" pitchFamily="66" charset="0"/>
              </a:rPr>
              <a:t>.</a:t>
            </a:r>
          </a:p>
          <a:p>
            <a:pPr marL="625475" indent="-446088">
              <a:buFont typeface="+mj-lt"/>
              <a:buAutoNum type="arabicPeriod"/>
            </a:pPr>
            <a:r>
              <a:rPr lang="en-GB" sz="2400" dirty="0" smtClean="0">
                <a:latin typeface="Comic Sans MS" panose="030F0702030302020204" pitchFamily="66" charset="0"/>
              </a:rPr>
              <a:t>I know the terminology for the operations.</a:t>
            </a:r>
            <a:endParaRPr lang="en-GB" sz="2400" dirty="0" smtClean="0">
              <a:latin typeface="Comic Sans MS" panose="030F0702030302020204" pitchFamily="66" charset="0"/>
            </a:endParaRPr>
          </a:p>
          <a:p>
            <a:pPr marL="625475" indent="-446088">
              <a:buFont typeface="+mj-lt"/>
              <a:buAutoNum type="arabicPeriod"/>
            </a:pPr>
            <a:r>
              <a:rPr lang="en-GB" sz="2400" dirty="0" smtClean="0">
                <a:latin typeface="Comic Sans MS" panose="030F0702030302020204" pitchFamily="66" charset="0"/>
              </a:rPr>
              <a:t>I know how to add, subtract multiply and divide.</a:t>
            </a:r>
          </a:p>
          <a:p>
            <a:pPr marL="179387" indent="0">
              <a:buNone/>
            </a:pPr>
            <a:endParaRPr lang="en-GB" sz="2400" dirty="0" smtClean="0">
              <a:latin typeface="Comic Sans MS" panose="030F0702030302020204" pitchFamily="66" charset="0"/>
            </a:endParaRPr>
          </a:p>
          <a:p>
            <a:pPr marL="625475" indent="-446088">
              <a:buFont typeface="+mj-lt"/>
              <a:buAutoNum type="arabicPeriod"/>
            </a:pPr>
            <a:endParaRPr lang="en-GB" sz="2400" dirty="0" smtClean="0">
              <a:latin typeface="Comic Sans MS" panose="030F0702030302020204" pitchFamily="66" charset="0"/>
            </a:endParaRPr>
          </a:p>
          <a:p>
            <a:pPr marL="625475" indent="-446088">
              <a:buFont typeface="+mj-lt"/>
              <a:buAutoNum type="arabicPeriod"/>
            </a:pPr>
            <a:endParaRPr lang="en-GB" sz="2400" dirty="0">
              <a:latin typeface="Comic Sans MS" panose="030F0702030302020204" pitchFamily="66" charset="0"/>
            </a:endParaRPr>
          </a:p>
          <a:p>
            <a:pPr marL="625475" indent="-446088">
              <a:buFont typeface="+mj-lt"/>
              <a:buAutoNum type="arabicPeriod"/>
            </a:pPr>
            <a:endParaRPr lang="en-GB" sz="2400" dirty="0" smtClean="0">
              <a:latin typeface="Comic Sans MS" panose="030F0702030302020204" pitchFamily="66" charset="0"/>
            </a:endParaRPr>
          </a:p>
        </p:txBody>
      </p:sp>
      <p:sp>
        <p:nvSpPr>
          <p:cNvPr id="5" name="Content Placeholder 3"/>
          <p:cNvSpPr txBox="1">
            <a:spLocks/>
          </p:cNvSpPr>
          <p:nvPr/>
        </p:nvSpPr>
        <p:spPr>
          <a:xfrm>
            <a:off x="146304" y="4078224"/>
            <a:ext cx="11868911" cy="2651760"/>
          </a:xfrm>
          <a:prstGeom prst="rect">
            <a:avLst/>
          </a:prstGeom>
          <a:solidFill>
            <a:schemeClr val="accent4">
              <a:lumMod val="60000"/>
              <a:lumOff val="4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9387" indent="0">
              <a:buFont typeface="Arial" panose="020B0604020202020204" pitchFamily="34" charset="0"/>
              <a:buNone/>
            </a:pPr>
            <a:endParaRPr lang="en-GB" sz="1200" b="1" dirty="0" smtClean="0">
              <a:latin typeface="Comic Sans MS" panose="030F0702030302020204" pitchFamily="66" charset="0"/>
            </a:endParaRPr>
          </a:p>
          <a:p>
            <a:pPr marL="179387" indent="0">
              <a:buFont typeface="Arial" panose="020B0604020202020204" pitchFamily="34" charset="0"/>
              <a:buNone/>
            </a:pPr>
            <a:r>
              <a:rPr lang="en-GB" sz="2200" b="1" dirty="0" smtClean="0">
                <a:latin typeface="Comic Sans MS" panose="030F0702030302020204" pitchFamily="66" charset="0"/>
              </a:rPr>
              <a:t>ACTIVITIES</a:t>
            </a:r>
          </a:p>
          <a:p>
            <a:pPr marL="625475" indent="-446088">
              <a:buFont typeface="+mj-lt"/>
              <a:buAutoNum type="arabicPeriod"/>
            </a:pPr>
            <a:r>
              <a:rPr lang="en-GB" sz="2200" dirty="0" smtClean="0">
                <a:latin typeface="Comic Sans MS" panose="030F0702030302020204" pitchFamily="66" charset="0"/>
              </a:rPr>
              <a:t>Work through the slides. Do any calculations on a slide. </a:t>
            </a:r>
          </a:p>
          <a:p>
            <a:pPr marL="625475" indent="-446088">
              <a:lnSpc>
                <a:spcPct val="110000"/>
              </a:lnSpc>
              <a:buFont typeface="+mj-lt"/>
              <a:buAutoNum type="arabicPeriod"/>
            </a:pPr>
            <a:r>
              <a:rPr lang="en-GB" sz="2200" dirty="0" smtClean="0">
                <a:latin typeface="Comic Sans MS" panose="030F0702030302020204" pitchFamily="66" charset="0"/>
              </a:rPr>
              <a:t>Work through the worksheets – Mild, Hot and Spicy </a:t>
            </a:r>
            <a:r>
              <a:rPr lang="en-GB" sz="2200" dirty="0" smtClean="0">
                <a:latin typeface="Comic Sans MS" panose="030F0702030302020204" pitchFamily="66" charset="0"/>
              </a:rPr>
              <a:t>– </a:t>
            </a:r>
            <a:r>
              <a:rPr lang="en-GB" sz="2200" dirty="0" smtClean="0">
                <a:latin typeface="Comic Sans MS" panose="030F0702030302020204" pitchFamily="66" charset="0"/>
              </a:rPr>
              <a:t>as far as you can go! </a:t>
            </a:r>
          </a:p>
          <a:p>
            <a:pPr marL="179387" indent="0">
              <a:lnSpc>
                <a:spcPct val="110000"/>
              </a:lnSpc>
              <a:buNone/>
            </a:pPr>
            <a:r>
              <a:rPr lang="en-GB" sz="2200" dirty="0" smtClean="0">
                <a:latin typeface="Comic Sans MS" panose="030F0702030302020204" pitchFamily="66" charset="0"/>
              </a:rPr>
              <a:t>3.   Practise tables on </a:t>
            </a:r>
            <a:r>
              <a:rPr lang="en-GB" sz="2200" dirty="0" err="1" smtClean="0">
                <a:latin typeface="Comic Sans MS" panose="030F0702030302020204" pitchFamily="66" charset="0"/>
              </a:rPr>
              <a:t>Mathletics</a:t>
            </a:r>
            <a:r>
              <a:rPr lang="en-GB" sz="2200" dirty="0">
                <a:latin typeface="Comic Sans MS" panose="030F0702030302020204" pitchFamily="66" charset="0"/>
              </a:rPr>
              <a:t> </a:t>
            </a:r>
            <a:r>
              <a:rPr lang="en-GB" sz="2200" dirty="0" smtClean="0">
                <a:latin typeface="Comic Sans MS" panose="030F0702030302020204" pitchFamily="66" charset="0"/>
              </a:rPr>
              <a:t>– no speed test today. </a:t>
            </a:r>
            <a:endParaRPr lang="en-GB" sz="2200" dirty="0"/>
          </a:p>
        </p:txBody>
      </p:sp>
    </p:spTree>
    <p:extLst>
      <p:ext uri="{BB962C8B-B14F-4D97-AF65-F5344CB8AC3E}">
        <p14:creationId xmlns:p14="http://schemas.microsoft.com/office/powerpoint/2010/main" val="1812417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9555" y="-2458"/>
            <a:ext cx="10515600" cy="775417"/>
          </a:xfrm>
          <a:solidFill>
            <a:schemeClr val="accent4">
              <a:lumMod val="40000"/>
              <a:lumOff val="60000"/>
            </a:schemeClr>
          </a:solidFill>
        </p:spPr>
        <p:txBody>
          <a:bodyPr>
            <a:normAutofit/>
          </a:bodyPr>
          <a:lstStyle/>
          <a:p>
            <a:r>
              <a:rPr lang="en-GB" sz="4000" dirty="0" smtClean="0">
                <a:latin typeface="Comic Sans MS" panose="030F0702030302020204" pitchFamily="66" charset="0"/>
              </a:rPr>
              <a:t>Starter</a:t>
            </a:r>
            <a:endParaRPr lang="en-GB" sz="4000" dirty="0">
              <a:latin typeface="Comic Sans MS" panose="030F0702030302020204" pitchFamily="66" charset="0"/>
            </a:endParaRPr>
          </a:p>
        </p:txBody>
      </p:sp>
      <p:sp>
        <p:nvSpPr>
          <p:cNvPr id="7" name="Content Placeholder 6"/>
          <p:cNvSpPr>
            <a:spLocks noGrp="1"/>
          </p:cNvSpPr>
          <p:nvPr>
            <p:ph sz="half" idx="1"/>
          </p:nvPr>
        </p:nvSpPr>
        <p:spPr>
          <a:xfrm>
            <a:off x="249554" y="1109114"/>
            <a:ext cx="5904357" cy="5506064"/>
          </a:xfrm>
          <a:solidFill>
            <a:schemeClr val="accent6">
              <a:lumMod val="20000"/>
              <a:lumOff val="80000"/>
            </a:schemeClr>
          </a:solidFill>
        </p:spPr>
        <p:txBody>
          <a:bodyPr>
            <a:normAutofit/>
          </a:bodyPr>
          <a:lstStyle/>
          <a:p>
            <a:pPr marL="0" indent="0">
              <a:buNone/>
            </a:pPr>
            <a:r>
              <a:rPr lang="en-GB" dirty="0" smtClean="0">
                <a:latin typeface="Comic Sans MS" panose="030F0702030302020204" pitchFamily="66" charset="0"/>
              </a:rPr>
              <a:t>Solve the  number problems:</a:t>
            </a:r>
          </a:p>
          <a:p>
            <a:pPr marL="514350" indent="-514350">
              <a:buFont typeface="+mj-lt"/>
              <a:buAutoNum type="arabicPeriod"/>
            </a:pPr>
            <a:r>
              <a:rPr lang="en-GB" dirty="0" smtClean="0">
                <a:latin typeface="Comic Sans MS" panose="030F0702030302020204" pitchFamily="66" charset="0"/>
              </a:rPr>
              <a:t>Find the sum of 1342 and 3679</a:t>
            </a:r>
          </a:p>
          <a:p>
            <a:pPr marL="514350" indent="-514350">
              <a:buFont typeface="+mj-lt"/>
              <a:buAutoNum type="arabicPeriod"/>
            </a:pPr>
            <a:r>
              <a:rPr lang="en-GB" dirty="0" smtClean="0">
                <a:latin typeface="Comic Sans MS" panose="030F0702030302020204" pitchFamily="66" charset="0"/>
              </a:rPr>
              <a:t>What is the total of 7654 and 1999?</a:t>
            </a:r>
          </a:p>
          <a:p>
            <a:pPr marL="514350" indent="-514350">
              <a:buFont typeface="+mj-lt"/>
              <a:buAutoNum type="arabicPeriod"/>
            </a:pPr>
            <a:r>
              <a:rPr lang="en-GB" dirty="0" smtClean="0">
                <a:latin typeface="Comic Sans MS" panose="030F0702030302020204" pitchFamily="66" charset="0"/>
              </a:rPr>
              <a:t>What is the difference between 3201 and 1999?</a:t>
            </a:r>
          </a:p>
          <a:p>
            <a:pPr marL="514350" indent="-514350">
              <a:buFont typeface="+mj-lt"/>
              <a:buAutoNum type="arabicPeriod"/>
            </a:pPr>
            <a:r>
              <a:rPr lang="en-GB" dirty="0" smtClean="0">
                <a:latin typeface="Comic Sans MS" panose="030F0702030302020204" pitchFamily="66" charset="0"/>
              </a:rPr>
              <a:t>Find the quotient for this division problem 345 ÷ 5? </a:t>
            </a:r>
          </a:p>
          <a:p>
            <a:pPr marL="514350" indent="-514350">
              <a:buFont typeface="+mj-lt"/>
              <a:buAutoNum type="arabicPeriod"/>
            </a:pPr>
            <a:r>
              <a:rPr lang="en-GB" dirty="0" smtClean="0">
                <a:latin typeface="Comic Sans MS" panose="030F0702030302020204" pitchFamily="66" charset="0"/>
              </a:rPr>
              <a:t>What is the product in this problem 568 x 7?</a:t>
            </a:r>
          </a:p>
          <a:p>
            <a:pPr marL="514350" indent="-514350">
              <a:buFont typeface="+mj-lt"/>
              <a:buAutoNum type="arabicPeriod"/>
            </a:pPr>
            <a:r>
              <a:rPr lang="en-GB" dirty="0" smtClean="0">
                <a:latin typeface="Comic Sans MS" panose="030F0702030302020204" pitchFamily="66" charset="0"/>
              </a:rPr>
              <a:t>How many wheels do 367 cars have? </a:t>
            </a:r>
          </a:p>
          <a:p>
            <a:pPr marL="514350" indent="-514350">
              <a:buFont typeface="+mj-lt"/>
              <a:buAutoNum type="arabicPeriod"/>
            </a:pPr>
            <a:endParaRPr lang="en-GB" dirty="0">
              <a:latin typeface="Comic Sans MS" panose="030F0702030302020204" pitchFamily="66" charset="0"/>
            </a:endParaRPr>
          </a:p>
        </p:txBody>
      </p:sp>
      <p:sp>
        <p:nvSpPr>
          <p:cNvPr id="2" name="Rounded Rectangle 1"/>
          <p:cNvSpPr/>
          <p:nvPr/>
        </p:nvSpPr>
        <p:spPr>
          <a:xfrm>
            <a:off x="6665976" y="827823"/>
            <a:ext cx="5221224" cy="57873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200" dirty="0" smtClean="0"/>
              <a:t>Did you remember the terminology? </a:t>
            </a:r>
          </a:p>
          <a:p>
            <a:pPr algn="ctr"/>
            <a:r>
              <a:rPr lang="en-GB" sz="3200" b="1" dirty="0" smtClean="0"/>
              <a:t>Product</a:t>
            </a:r>
            <a:r>
              <a:rPr lang="en-GB" sz="3200" dirty="0" smtClean="0"/>
              <a:t> – answer to a multiplication problem. </a:t>
            </a:r>
          </a:p>
          <a:p>
            <a:pPr algn="ctr"/>
            <a:r>
              <a:rPr lang="en-GB" sz="3200" b="1" dirty="0" smtClean="0"/>
              <a:t>Quotient</a:t>
            </a:r>
            <a:r>
              <a:rPr lang="en-GB" sz="3200" dirty="0" smtClean="0"/>
              <a:t> – answer to a division problem. </a:t>
            </a:r>
          </a:p>
          <a:p>
            <a:pPr algn="ctr"/>
            <a:r>
              <a:rPr lang="en-GB" sz="3200" b="1" dirty="0" smtClean="0"/>
              <a:t>Total</a:t>
            </a:r>
            <a:r>
              <a:rPr lang="en-GB" sz="3200" dirty="0" smtClean="0"/>
              <a:t> or </a:t>
            </a:r>
            <a:r>
              <a:rPr lang="en-GB" sz="3200" b="1" dirty="0" smtClean="0"/>
              <a:t>sum</a:t>
            </a:r>
            <a:r>
              <a:rPr lang="en-GB" sz="3200" dirty="0" smtClean="0"/>
              <a:t> means the answer to an addition problem. </a:t>
            </a:r>
          </a:p>
          <a:p>
            <a:pPr algn="ctr"/>
            <a:r>
              <a:rPr lang="en-GB" sz="3200" dirty="0" smtClean="0"/>
              <a:t>Finding the </a:t>
            </a:r>
            <a:r>
              <a:rPr lang="en-GB" sz="3200" b="1" dirty="0" smtClean="0"/>
              <a:t>difference</a:t>
            </a:r>
            <a:r>
              <a:rPr lang="en-GB" sz="3200" dirty="0" smtClean="0"/>
              <a:t> means you must subtract. </a:t>
            </a:r>
            <a:endParaRPr lang="en-GB" sz="3200" dirty="0"/>
          </a:p>
        </p:txBody>
      </p:sp>
    </p:spTree>
    <p:extLst>
      <p:ext uri="{BB962C8B-B14F-4D97-AF65-F5344CB8AC3E}">
        <p14:creationId xmlns:p14="http://schemas.microsoft.com/office/powerpoint/2010/main" val="424287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655" y="173101"/>
            <a:ext cx="10741152" cy="905891"/>
          </a:xfrm>
          <a:solidFill>
            <a:schemeClr val="accent4">
              <a:lumMod val="60000"/>
              <a:lumOff val="40000"/>
            </a:schemeClr>
          </a:solidFill>
        </p:spPr>
        <p:txBody>
          <a:bodyPr>
            <a:normAutofit/>
          </a:bodyPr>
          <a:lstStyle/>
          <a:p>
            <a:r>
              <a:rPr lang="en-GB" sz="3600" dirty="0" smtClean="0">
                <a:latin typeface="Comic Sans MS" panose="030F0702030302020204" pitchFamily="66" charset="0"/>
              </a:rPr>
              <a:t>Read </a:t>
            </a:r>
            <a:r>
              <a:rPr lang="en-GB" sz="3600" dirty="0" smtClean="0">
                <a:latin typeface="Comic Sans MS" panose="030F0702030302020204" pitchFamily="66" charset="0"/>
              </a:rPr>
              <a:t>all word </a:t>
            </a:r>
            <a:r>
              <a:rPr lang="en-GB" sz="3600" dirty="0" smtClean="0">
                <a:latin typeface="Comic Sans MS" panose="030F0702030302020204" pitchFamily="66" charset="0"/>
              </a:rPr>
              <a:t>problems </a:t>
            </a:r>
            <a:r>
              <a:rPr lang="en-GB" sz="3600" dirty="0" smtClean="0">
                <a:latin typeface="Comic Sans MS" panose="030F0702030302020204" pitchFamily="66" charset="0"/>
              </a:rPr>
              <a:t>very carefully.</a:t>
            </a:r>
            <a:endParaRPr lang="en-GB" sz="3600" dirty="0">
              <a:latin typeface="Comic Sans MS" panose="030F0702030302020204" pitchFamily="66" charset="0"/>
            </a:endParaRPr>
          </a:p>
        </p:txBody>
      </p:sp>
      <p:sp>
        <p:nvSpPr>
          <p:cNvPr id="3" name="Content Placeholder 2"/>
          <p:cNvSpPr>
            <a:spLocks noGrp="1"/>
          </p:cNvSpPr>
          <p:nvPr>
            <p:ph idx="1"/>
          </p:nvPr>
        </p:nvSpPr>
        <p:spPr>
          <a:xfrm>
            <a:off x="287655" y="1344168"/>
            <a:ext cx="4110609" cy="4832795"/>
          </a:xfrm>
          <a:solidFill>
            <a:srgbClr val="FFC000"/>
          </a:solidFill>
        </p:spPr>
        <p:txBody>
          <a:bodyPr>
            <a:normAutofit/>
          </a:bodyPr>
          <a:lstStyle/>
          <a:p>
            <a:endParaRPr lang="en-GB" sz="2400" dirty="0" smtClean="0">
              <a:latin typeface="Comic Sans MS" panose="030F0702030302020204" pitchFamily="66" charset="0"/>
            </a:endParaRPr>
          </a:p>
          <a:p>
            <a:r>
              <a:rPr lang="en-GB" sz="2400" dirty="0" smtClean="0">
                <a:latin typeface="Comic Sans MS" panose="030F0702030302020204" pitchFamily="66" charset="0"/>
              </a:rPr>
              <a:t>The word problems that you will be doing now could involve any of the four operations. </a:t>
            </a:r>
          </a:p>
          <a:p>
            <a:r>
              <a:rPr lang="en-GB" sz="2400" dirty="0" smtClean="0">
                <a:latin typeface="Comic Sans MS" panose="030F0702030302020204" pitchFamily="66" charset="0"/>
              </a:rPr>
              <a:t>Sometimes you will have to do two operations to solve them. </a:t>
            </a:r>
          </a:p>
          <a:p>
            <a:r>
              <a:rPr lang="en-GB" sz="2400" dirty="0" smtClean="0">
                <a:latin typeface="Comic Sans MS" panose="030F0702030302020204" pitchFamily="66" charset="0"/>
              </a:rPr>
              <a:t>Remember to use your Maths and Literacy skills and follow these steps.</a:t>
            </a:r>
            <a:endParaRPr lang="en-GB" sz="2400" dirty="0">
              <a:latin typeface="Comic Sans MS" panose="030F0702030302020204" pitchFamily="66" charset="0"/>
            </a:endParaRPr>
          </a:p>
        </p:txBody>
      </p:sp>
      <p:sp>
        <p:nvSpPr>
          <p:cNvPr id="4" name="TextBox 3"/>
          <p:cNvSpPr txBox="1"/>
          <p:nvPr/>
        </p:nvSpPr>
        <p:spPr>
          <a:xfrm>
            <a:off x="5001768" y="1173646"/>
            <a:ext cx="6720840" cy="369332"/>
          </a:xfrm>
          <a:prstGeom prst="rect">
            <a:avLst/>
          </a:prstGeom>
          <a:solidFill>
            <a:schemeClr val="accent4">
              <a:lumMod val="20000"/>
              <a:lumOff val="80000"/>
            </a:schemeClr>
          </a:solidFill>
          <a:ln>
            <a:solidFill>
              <a:schemeClr val="accent4">
                <a:lumMod val="50000"/>
              </a:schemeClr>
            </a:solidFill>
          </a:ln>
        </p:spPr>
        <p:txBody>
          <a:bodyPr wrap="square" rtlCol="0">
            <a:spAutoFit/>
          </a:bodyPr>
          <a:lstStyle/>
          <a:p>
            <a:r>
              <a:rPr lang="en-GB" dirty="0" smtClean="0">
                <a:latin typeface="Comic Sans MS" panose="030F0702030302020204" pitchFamily="66" charset="0"/>
              </a:rPr>
              <a:t>Read and understand the problem. What must you find out? </a:t>
            </a:r>
            <a:endParaRPr lang="en-GB" dirty="0">
              <a:latin typeface="Comic Sans MS" panose="030F0702030302020204" pitchFamily="66" charset="0"/>
            </a:endParaRPr>
          </a:p>
        </p:txBody>
      </p:sp>
      <p:sp>
        <p:nvSpPr>
          <p:cNvPr id="9" name="TextBox 8"/>
          <p:cNvSpPr txBox="1"/>
          <p:nvPr/>
        </p:nvSpPr>
        <p:spPr>
          <a:xfrm>
            <a:off x="5001768" y="1797003"/>
            <a:ext cx="6784848" cy="369332"/>
          </a:xfrm>
          <a:prstGeom prst="rect">
            <a:avLst/>
          </a:prstGeom>
          <a:solidFill>
            <a:schemeClr val="accent4">
              <a:lumMod val="40000"/>
              <a:lumOff val="60000"/>
            </a:schemeClr>
          </a:solidFill>
          <a:ln>
            <a:solidFill>
              <a:schemeClr val="accent4">
                <a:lumMod val="50000"/>
              </a:schemeClr>
            </a:solidFill>
          </a:ln>
        </p:spPr>
        <p:txBody>
          <a:bodyPr wrap="square" rtlCol="0">
            <a:spAutoFit/>
          </a:bodyPr>
          <a:lstStyle/>
          <a:p>
            <a:r>
              <a:rPr lang="en-GB" dirty="0" smtClean="0">
                <a:latin typeface="Comic Sans MS" panose="030F0702030302020204" pitchFamily="66" charset="0"/>
              </a:rPr>
              <a:t>What numbers must you use? </a:t>
            </a:r>
            <a:endParaRPr lang="en-GB" dirty="0">
              <a:latin typeface="Comic Sans MS" panose="030F0702030302020204" pitchFamily="66" charset="0"/>
            </a:endParaRPr>
          </a:p>
        </p:txBody>
      </p:sp>
      <p:sp>
        <p:nvSpPr>
          <p:cNvPr id="10" name="TextBox 9"/>
          <p:cNvSpPr txBox="1"/>
          <p:nvPr/>
        </p:nvSpPr>
        <p:spPr>
          <a:xfrm>
            <a:off x="5001768" y="2374561"/>
            <a:ext cx="6784848" cy="369332"/>
          </a:xfrm>
          <a:prstGeom prst="rect">
            <a:avLst/>
          </a:prstGeom>
          <a:solidFill>
            <a:schemeClr val="accent4">
              <a:lumMod val="60000"/>
              <a:lumOff val="40000"/>
            </a:schemeClr>
          </a:solidFill>
          <a:ln>
            <a:solidFill>
              <a:schemeClr val="accent4">
                <a:lumMod val="50000"/>
              </a:schemeClr>
            </a:solidFill>
          </a:ln>
        </p:spPr>
        <p:txBody>
          <a:bodyPr wrap="square" rtlCol="0">
            <a:spAutoFit/>
          </a:bodyPr>
          <a:lstStyle/>
          <a:p>
            <a:r>
              <a:rPr lang="en-GB" dirty="0" smtClean="0">
                <a:latin typeface="Comic Sans MS" panose="030F0702030302020204" pitchFamily="66" charset="0"/>
              </a:rPr>
              <a:t>What operation must you use? </a:t>
            </a:r>
            <a:endParaRPr lang="en-GB" dirty="0">
              <a:latin typeface="Comic Sans MS" panose="030F0702030302020204" pitchFamily="66" charset="0"/>
            </a:endParaRPr>
          </a:p>
        </p:txBody>
      </p:sp>
      <p:sp>
        <p:nvSpPr>
          <p:cNvPr id="11" name="TextBox 10"/>
          <p:cNvSpPr txBox="1"/>
          <p:nvPr/>
        </p:nvSpPr>
        <p:spPr>
          <a:xfrm>
            <a:off x="5001768" y="2922029"/>
            <a:ext cx="6784848" cy="1200329"/>
          </a:xfrm>
          <a:prstGeom prst="rect">
            <a:avLst/>
          </a:prstGeom>
          <a:solidFill>
            <a:schemeClr val="accent2">
              <a:lumMod val="40000"/>
              <a:lumOff val="60000"/>
            </a:schemeClr>
          </a:solidFill>
          <a:ln>
            <a:solidFill>
              <a:schemeClr val="accent4">
                <a:lumMod val="50000"/>
              </a:schemeClr>
            </a:solidFill>
          </a:ln>
        </p:spPr>
        <p:txBody>
          <a:bodyPr wrap="square" rtlCol="0">
            <a:spAutoFit/>
          </a:bodyPr>
          <a:lstStyle/>
          <a:p>
            <a:r>
              <a:rPr lang="en-GB" dirty="0" smtClean="0">
                <a:latin typeface="Comic Sans MS" panose="030F0702030302020204" pitchFamily="66" charset="0"/>
              </a:rPr>
              <a:t>If you are not sure, </a:t>
            </a:r>
            <a:r>
              <a:rPr lang="en-GB" dirty="0">
                <a:latin typeface="Comic Sans MS" panose="030F0702030302020204" pitchFamily="66" charset="0"/>
              </a:rPr>
              <a:t>s</a:t>
            </a:r>
            <a:r>
              <a:rPr lang="en-GB" dirty="0" smtClean="0">
                <a:latin typeface="Comic Sans MS" panose="030F0702030302020204" pitchFamily="66" charset="0"/>
              </a:rPr>
              <a:t>ubstitute smaller numbers. Usually you can work out the answer in your head, but you are not quite sure if you added or subtracted to get that answer. With smaller numbers, you can see what you did.  </a:t>
            </a:r>
            <a:endParaRPr lang="en-GB" dirty="0">
              <a:latin typeface="Comic Sans MS" panose="030F0702030302020204" pitchFamily="66" charset="0"/>
            </a:endParaRPr>
          </a:p>
        </p:txBody>
      </p:sp>
      <p:sp>
        <p:nvSpPr>
          <p:cNvPr id="12" name="TextBox 11"/>
          <p:cNvSpPr txBox="1"/>
          <p:nvPr/>
        </p:nvSpPr>
        <p:spPr>
          <a:xfrm>
            <a:off x="5001768" y="4300494"/>
            <a:ext cx="6784848" cy="369332"/>
          </a:xfrm>
          <a:prstGeom prst="rect">
            <a:avLst/>
          </a:prstGeom>
          <a:solidFill>
            <a:schemeClr val="accent2">
              <a:lumMod val="60000"/>
              <a:lumOff val="40000"/>
            </a:schemeClr>
          </a:solidFill>
          <a:ln>
            <a:solidFill>
              <a:schemeClr val="accent2">
                <a:lumMod val="50000"/>
              </a:schemeClr>
            </a:solidFill>
          </a:ln>
        </p:spPr>
        <p:txBody>
          <a:bodyPr wrap="square" rtlCol="0">
            <a:spAutoFit/>
          </a:bodyPr>
          <a:lstStyle/>
          <a:p>
            <a:r>
              <a:rPr lang="en-GB" dirty="0" smtClean="0">
                <a:solidFill>
                  <a:schemeClr val="bg1"/>
                </a:solidFill>
                <a:latin typeface="Comic Sans MS" panose="030F0702030302020204" pitchFamily="66" charset="0"/>
              </a:rPr>
              <a:t>If you are not certain, draw a picture of the problem</a:t>
            </a:r>
            <a:r>
              <a:rPr lang="en-GB" dirty="0" smtClean="0">
                <a:latin typeface="Comic Sans MS" panose="030F0702030302020204" pitchFamily="66" charset="0"/>
              </a:rPr>
              <a:t>.</a:t>
            </a:r>
            <a:endParaRPr lang="en-GB" dirty="0">
              <a:latin typeface="Comic Sans MS" panose="030F0702030302020204" pitchFamily="66" charset="0"/>
            </a:endParaRPr>
          </a:p>
        </p:txBody>
      </p:sp>
      <p:sp>
        <p:nvSpPr>
          <p:cNvPr id="13" name="TextBox 12"/>
          <p:cNvSpPr txBox="1"/>
          <p:nvPr/>
        </p:nvSpPr>
        <p:spPr>
          <a:xfrm>
            <a:off x="5001768" y="4847962"/>
            <a:ext cx="6784848" cy="923330"/>
          </a:xfrm>
          <a:prstGeom prst="rect">
            <a:avLst/>
          </a:prstGeom>
          <a:solidFill>
            <a:schemeClr val="accent2">
              <a:lumMod val="75000"/>
            </a:schemeClr>
          </a:solidFill>
          <a:ln>
            <a:solidFill>
              <a:schemeClr val="accent2">
                <a:lumMod val="50000"/>
              </a:schemeClr>
            </a:solidFill>
          </a:ln>
        </p:spPr>
        <p:txBody>
          <a:bodyPr wrap="square" rtlCol="0">
            <a:spAutoFit/>
          </a:bodyPr>
          <a:lstStyle/>
          <a:p>
            <a:r>
              <a:rPr lang="en-GB" dirty="0" smtClean="0">
                <a:solidFill>
                  <a:schemeClr val="bg1"/>
                </a:solidFill>
                <a:latin typeface="Comic Sans MS" panose="030F0702030302020204" pitchFamily="66" charset="0"/>
              </a:rPr>
              <a:t>Do the calculation and write down the answer.  Remember to include the item e.g. the answer to no.6 was a certain number of </a:t>
            </a:r>
            <a:r>
              <a:rPr lang="en-GB" u="sng" dirty="0" smtClean="0">
                <a:solidFill>
                  <a:schemeClr val="bg1"/>
                </a:solidFill>
                <a:latin typeface="Comic Sans MS" panose="030F0702030302020204" pitchFamily="66" charset="0"/>
              </a:rPr>
              <a:t>wheels</a:t>
            </a:r>
            <a:r>
              <a:rPr lang="en-GB" dirty="0" smtClean="0">
                <a:solidFill>
                  <a:schemeClr val="bg1"/>
                </a:solidFill>
                <a:latin typeface="Comic Sans MS" panose="030F0702030302020204" pitchFamily="66" charset="0"/>
              </a:rPr>
              <a:t>. </a:t>
            </a:r>
            <a:endParaRPr lang="en-GB" dirty="0">
              <a:solidFill>
                <a:schemeClr val="bg1"/>
              </a:solidFill>
              <a:latin typeface="Comic Sans MS" panose="030F0702030302020204" pitchFamily="66" charset="0"/>
            </a:endParaRPr>
          </a:p>
        </p:txBody>
      </p:sp>
      <p:sp>
        <p:nvSpPr>
          <p:cNvPr id="14" name="TextBox 13"/>
          <p:cNvSpPr txBox="1"/>
          <p:nvPr/>
        </p:nvSpPr>
        <p:spPr>
          <a:xfrm>
            <a:off x="5001768" y="5949428"/>
            <a:ext cx="6784848" cy="369332"/>
          </a:xfrm>
          <a:prstGeom prst="rect">
            <a:avLst/>
          </a:prstGeom>
          <a:solidFill>
            <a:srgbClr val="C00000"/>
          </a:solidFill>
          <a:ln>
            <a:solidFill>
              <a:schemeClr val="accent2">
                <a:lumMod val="50000"/>
              </a:schemeClr>
            </a:solidFill>
          </a:ln>
        </p:spPr>
        <p:txBody>
          <a:bodyPr wrap="square" rtlCol="0">
            <a:spAutoFit/>
          </a:bodyPr>
          <a:lstStyle/>
          <a:p>
            <a:r>
              <a:rPr lang="en-GB" dirty="0" smtClean="0">
                <a:solidFill>
                  <a:schemeClr val="bg1"/>
                </a:solidFill>
                <a:latin typeface="Comic Sans MS" panose="030F0702030302020204" pitchFamily="66" charset="0"/>
              </a:rPr>
              <a:t>Check your working out.</a:t>
            </a:r>
            <a:endParaRPr lang="en-GB"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49226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440" y="90890"/>
            <a:ext cx="11318652" cy="678191"/>
          </a:xfrm>
          <a:solidFill>
            <a:schemeClr val="accent6">
              <a:lumMod val="20000"/>
              <a:lumOff val="80000"/>
            </a:schemeClr>
          </a:solidFill>
        </p:spPr>
        <p:txBody>
          <a:bodyPr>
            <a:normAutofit/>
          </a:bodyPr>
          <a:lstStyle/>
          <a:p>
            <a:r>
              <a:rPr lang="en-GB" sz="3600" dirty="0" smtClean="0">
                <a:latin typeface="Comic Sans MS" panose="030F0702030302020204" pitchFamily="66" charset="0"/>
              </a:rPr>
              <a:t>Use the steps with this problem</a:t>
            </a:r>
            <a:endParaRPr lang="en-GB" sz="3600" dirty="0">
              <a:latin typeface="Comic Sans MS" panose="030F0702030302020204" pitchFamily="66" charset="0"/>
            </a:endParaRPr>
          </a:p>
        </p:txBody>
      </p:sp>
      <p:sp>
        <p:nvSpPr>
          <p:cNvPr id="3" name="Content Placeholder 2"/>
          <p:cNvSpPr>
            <a:spLocks noGrp="1"/>
          </p:cNvSpPr>
          <p:nvPr>
            <p:ph sz="half" idx="1"/>
          </p:nvPr>
        </p:nvSpPr>
        <p:spPr>
          <a:xfrm>
            <a:off x="217687" y="877528"/>
            <a:ext cx="4732361" cy="5855109"/>
          </a:xfrm>
          <a:solidFill>
            <a:schemeClr val="accent4">
              <a:lumMod val="40000"/>
              <a:lumOff val="60000"/>
            </a:schemeClr>
          </a:solidFill>
        </p:spPr>
        <p:txBody>
          <a:bodyPr>
            <a:normAutofit fontScale="77500" lnSpcReduction="20000"/>
          </a:bodyPr>
          <a:lstStyle/>
          <a:p>
            <a:pPr marL="0" indent="0">
              <a:buNone/>
            </a:pPr>
            <a:r>
              <a:rPr lang="en-GB" dirty="0">
                <a:latin typeface="Comic Sans MS" panose="030F0702030302020204" pitchFamily="66" charset="0"/>
              </a:rPr>
              <a:t> </a:t>
            </a:r>
            <a:endParaRPr lang="en-GB" dirty="0" smtClean="0">
              <a:latin typeface="Comic Sans MS" panose="030F0702030302020204" pitchFamily="66" charset="0"/>
            </a:endParaRPr>
          </a:p>
          <a:p>
            <a:pPr marL="0" indent="0">
              <a:lnSpc>
                <a:spcPct val="120000"/>
              </a:lnSpc>
              <a:buNone/>
            </a:pPr>
            <a:r>
              <a:rPr lang="en-GB" dirty="0" smtClean="0">
                <a:latin typeface="Comic Sans MS" panose="030F0702030302020204" pitchFamily="66" charset="0"/>
              </a:rPr>
              <a:t>The Jones family are going on a long journey. They travel the following distances over 3 days. How far have they travelled altogether? </a:t>
            </a:r>
          </a:p>
          <a:p>
            <a:pPr marL="0" indent="0">
              <a:buNone/>
            </a:pPr>
            <a:r>
              <a:rPr lang="en-GB" dirty="0" smtClean="0">
                <a:latin typeface="Comic Sans MS" panose="030F0702030302020204" pitchFamily="66" charset="0"/>
              </a:rPr>
              <a:t>Day 1 - 359 km</a:t>
            </a:r>
          </a:p>
          <a:p>
            <a:pPr marL="0" indent="0">
              <a:buNone/>
            </a:pPr>
            <a:r>
              <a:rPr lang="en-GB" dirty="0" smtClean="0">
                <a:latin typeface="Comic Sans MS" panose="030F0702030302020204" pitchFamily="66" charset="0"/>
              </a:rPr>
              <a:t>Day 2 - 432 km</a:t>
            </a:r>
          </a:p>
          <a:p>
            <a:pPr marL="0" indent="0">
              <a:buNone/>
            </a:pPr>
            <a:r>
              <a:rPr lang="en-GB" dirty="0" smtClean="0">
                <a:latin typeface="Comic Sans MS" panose="030F0702030302020204" pitchFamily="66" charset="0"/>
              </a:rPr>
              <a:t>Day 3 - 299 km</a:t>
            </a:r>
            <a:endParaRPr lang="en-GB" dirty="0">
              <a:latin typeface="Comic Sans MS" panose="030F0702030302020204" pitchFamily="66" charset="0"/>
            </a:endParaRPr>
          </a:p>
        </p:txBody>
      </p:sp>
      <p:sp>
        <p:nvSpPr>
          <p:cNvPr id="6" name="Content Placeholder 5"/>
          <p:cNvSpPr>
            <a:spLocks noGrp="1"/>
          </p:cNvSpPr>
          <p:nvPr>
            <p:ph sz="half" idx="2"/>
          </p:nvPr>
        </p:nvSpPr>
        <p:spPr>
          <a:xfrm>
            <a:off x="5109029" y="877528"/>
            <a:ext cx="6907395" cy="5855109"/>
          </a:xfrm>
          <a:solidFill>
            <a:schemeClr val="accent2">
              <a:lumMod val="60000"/>
              <a:lumOff val="40000"/>
            </a:schemeClr>
          </a:solidFill>
        </p:spPr>
        <p:txBody>
          <a:bodyPr>
            <a:normAutofit fontScale="77500" lnSpcReduction="20000"/>
          </a:bodyPr>
          <a:lstStyle/>
          <a:p>
            <a:pPr marL="514350" indent="-514350">
              <a:buFont typeface="+mj-lt"/>
              <a:buAutoNum type="arabicPeriod"/>
            </a:pPr>
            <a:r>
              <a:rPr lang="en-GB" dirty="0" smtClean="0">
                <a:latin typeface="Comic Sans MS" panose="030F0702030302020204" pitchFamily="66" charset="0"/>
              </a:rPr>
              <a:t>What must you find out? </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    How far the family has travelled</a:t>
            </a:r>
          </a:p>
          <a:p>
            <a:pPr marL="0" indent="0">
              <a:buNone/>
            </a:pPr>
            <a:r>
              <a:rPr lang="en-GB" dirty="0" smtClean="0">
                <a:latin typeface="Comic Sans MS" panose="030F0702030302020204" pitchFamily="66" charset="0"/>
              </a:rPr>
              <a:t>2.   What numbers must you use?</a:t>
            </a:r>
          </a:p>
          <a:p>
            <a:pPr marL="536575" indent="-536575">
              <a:buNone/>
            </a:pPr>
            <a:r>
              <a:rPr lang="en-GB" dirty="0">
                <a:latin typeface="Comic Sans MS" panose="030F0702030302020204" pitchFamily="66" charset="0"/>
              </a:rPr>
              <a:t> </a:t>
            </a:r>
            <a:r>
              <a:rPr lang="en-GB" dirty="0" smtClean="0">
                <a:latin typeface="Comic Sans MS" panose="030F0702030302020204" pitchFamily="66" charset="0"/>
              </a:rPr>
              <a:t>    359 and 432 and 299. </a:t>
            </a:r>
          </a:p>
          <a:p>
            <a:pPr marL="536575" indent="-536575">
              <a:buNone/>
            </a:pPr>
            <a:r>
              <a:rPr lang="en-GB" dirty="0" smtClean="0">
                <a:latin typeface="Comic Sans MS" panose="030F0702030302020204" pitchFamily="66" charset="0"/>
              </a:rPr>
              <a:t>3. What operation must you use? </a:t>
            </a:r>
          </a:p>
          <a:p>
            <a:pPr marL="536575" indent="-536575">
              <a:buNone/>
            </a:pPr>
            <a:r>
              <a:rPr lang="en-GB" dirty="0">
                <a:latin typeface="Comic Sans MS" panose="030F0702030302020204" pitchFamily="66" charset="0"/>
              </a:rPr>
              <a:t> </a:t>
            </a:r>
            <a:r>
              <a:rPr lang="en-GB" dirty="0" smtClean="0">
                <a:latin typeface="Comic Sans MS" panose="030F0702030302020204" pitchFamily="66" charset="0"/>
              </a:rPr>
              <a:t>     Addition</a:t>
            </a:r>
            <a:endParaRPr lang="en-GB" dirty="0">
              <a:latin typeface="Comic Sans MS" panose="030F0702030302020204" pitchFamily="66" charset="0"/>
            </a:endParaRPr>
          </a:p>
          <a:p>
            <a:pPr marL="536575" indent="-536575">
              <a:buAutoNum type="arabicPeriod" startAt="4"/>
            </a:pPr>
            <a:r>
              <a:rPr lang="en-GB" dirty="0" smtClean="0">
                <a:latin typeface="Comic Sans MS" panose="030F0702030302020204" pitchFamily="66" charset="0"/>
              </a:rPr>
              <a:t>If you were uncertain, let’s say that the family travelled 1 km, then 2km and then 2km. How many kilometres have they travelled? </a:t>
            </a:r>
          </a:p>
          <a:p>
            <a:pPr marL="536575" indent="-536575">
              <a:buNone/>
            </a:pPr>
            <a:r>
              <a:rPr lang="en-GB" dirty="0" smtClean="0">
                <a:latin typeface="Comic Sans MS" panose="030F0702030302020204" pitchFamily="66" charset="0"/>
              </a:rPr>
              <a:t>     You would know immediately that they had travelled 5km. What operation have you used? </a:t>
            </a:r>
          </a:p>
          <a:p>
            <a:pPr marL="536575" indent="-536575">
              <a:buNone/>
            </a:pPr>
            <a:r>
              <a:rPr lang="en-GB" dirty="0">
                <a:latin typeface="Comic Sans MS" panose="030F0702030302020204" pitchFamily="66" charset="0"/>
              </a:rPr>
              <a:t> </a:t>
            </a:r>
            <a:r>
              <a:rPr lang="en-GB" dirty="0" smtClean="0">
                <a:latin typeface="Comic Sans MS" panose="030F0702030302020204" pitchFamily="66" charset="0"/>
              </a:rPr>
              <a:t>     Addition.</a:t>
            </a:r>
          </a:p>
          <a:p>
            <a:pPr marL="536575" indent="-536575">
              <a:buAutoNum type="arabicPeriod" startAt="5"/>
            </a:pPr>
            <a:r>
              <a:rPr lang="en-GB" dirty="0" smtClean="0">
                <a:latin typeface="Comic Sans MS" panose="030F0702030302020204" pitchFamily="66" charset="0"/>
              </a:rPr>
              <a:t>If you wanted to draw a picture, you could do a line showing the distances travelled. </a:t>
            </a:r>
          </a:p>
          <a:p>
            <a:pPr marL="536575" indent="-536575">
              <a:buAutoNum type="arabicPeriod" startAt="5"/>
            </a:pPr>
            <a:r>
              <a:rPr lang="en-GB" dirty="0" smtClean="0">
                <a:latin typeface="Comic Sans MS" panose="030F0702030302020204" pitchFamily="66" charset="0"/>
              </a:rPr>
              <a:t>Do the calculation. Your answer will be in kilometres. </a:t>
            </a:r>
          </a:p>
          <a:p>
            <a:pPr marL="536575" indent="-536575">
              <a:buAutoNum type="arabicPeriod" startAt="5"/>
            </a:pPr>
            <a:r>
              <a:rPr lang="en-GB" dirty="0" smtClean="0">
                <a:latin typeface="Comic Sans MS" panose="030F0702030302020204" pitchFamily="66" charset="0"/>
              </a:rPr>
              <a:t>Check your working. </a:t>
            </a:r>
          </a:p>
          <a:p>
            <a:pPr marL="536575" indent="-536575">
              <a:buNone/>
            </a:pPr>
            <a:endParaRPr lang="en-GB"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a:off x="1958463" y="4636008"/>
            <a:ext cx="2498776" cy="1603143"/>
          </a:xfrm>
          <a:prstGeom prst="rect">
            <a:avLst/>
          </a:prstGeom>
        </p:spPr>
      </p:pic>
    </p:spTree>
    <p:extLst>
      <p:ext uri="{BB962C8B-B14F-4D97-AF65-F5344CB8AC3E}">
        <p14:creationId xmlns:p14="http://schemas.microsoft.com/office/powerpoint/2010/main" val="6910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83" y="130707"/>
            <a:ext cx="5082338" cy="820269"/>
          </a:xfrm>
          <a:solidFill>
            <a:schemeClr val="accent4">
              <a:lumMod val="20000"/>
              <a:lumOff val="80000"/>
            </a:schemeClr>
          </a:solidFill>
        </p:spPr>
        <p:txBody>
          <a:bodyPr>
            <a:noAutofit/>
          </a:bodyPr>
          <a:lstStyle/>
          <a:p>
            <a:r>
              <a:rPr lang="en-GB" sz="2000" dirty="0" smtClean="0">
                <a:latin typeface="Comic Sans MS" panose="030F0702030302020204" pitchFamily="66" charset="0"/>
              </a:rPr>
              <a:t>Sometimes the problem has two parts.  </a:t>
            </a:r>
            <a:endParaRPr lang="en-GB" sz="2000" dirty="0">
              <a:latin typeface="Comic Sans MS" panose="030F0702030302020204" pitchFamily="66" charset="0"/>
            </a:endParaRPr>
          </a:p>
        </p:txBody>
      </p:sp>
      <p:sp>
        <p:nvSpPr>
          <p:cNvPr id="3" name="Content Placeholder 2"/>
          <p:cNvSpPr>
            <a:spLocks noGrp="1"/>
          </p:cNvSpPr>
          <p:nvPr>
            <p:ph idx="1"/>
          </p:nvPr>
        </p:nvSpPr>
        <p:spPr>
          <a:xfrm>
            <a:off x="819912" y="1825625"/>
            <a:ext cx="10515600" cy="4351338"/>
          </a:xfrm>
        </p:spPr>
        <p:txBody>
          <a:bodyPr/>
          <a:lstStyle/>
          <a:p>
            <a:endParaRPr lang="en-GB" dirty="0" smtClean="0"/>
          </a:p>
          <a:p>
            <a:endParaRPr lang="en-GB" dirty="0"/>
          </a:p>
          <a:p>
            <a:endParaRPr lang="en-GB" dirty="0"/>
          </a:p>
        </p:txBody>
      </p:sp>
      <p:sp>
        <p:nvSpPr>
          <p:cNvPr id="5" name="Rectangle 4"/>
          <p:cNvSpPr/>
          <p:nvPr/>
        </p:nvSpPr>
        <p:spPr>
          <a:xfrm>
            <a:off x="112383" y="1088136"/>
            <a:ext cx="5456313" cy="5614417"/>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dirty="0" smtClean="0">
              <a:solidFill>
                <a:schemeClr val="tx1"/>
              </a:solidFill>
              <a:latin typeface="Comic Sans MS" panose="030F0702030302020204" pitchFamily="66" charset="0"/>
            </a:endParaRPr>
          </a:p>
          <a:p>
            <a:endParaRPr lang="en-GB" sz="2800" dirty="0">
              <a:solidFill>
                <a:schemeClr val="tx1"/>
              </a:solidFill>
              <a:latin typeface="Comic Sans MS" panose="030F0702030302020204" pitchFamily="66" charset="0"/>
            </a:endParaRPr>
          </a:p>
          <a:p>
            <a:endParaRPr lang="en-GB" sz="2800" dirty="0" smtClean="0">
              <a:solidFill>
                <a:schemeClr val="tx1"/>
              </a:solidFill>
              <a:latin typeface="Comic Sans MS" panose="030F0702030302020204" pitchFamily="66" charset="0"/>
            </a:endParaRPr>
          </a:p>
          <a:p>
            <a:endParaRPr lang="en-GB" sz="2800" dirty="0">
              <a:solidFill>
                <a:schemeClr val="tx1"/>
              </a:solidFill>
              <a:latin typeface="Comic Sans MS" panose="030F0702030302020204" pitchFamily="66" charset="0"/>
            </a:endParaRPr>
          </a:p>
          <a:p>
            <a:endParaRPr lang="en-GB" sz="2800" dirty="0" smtClean="0">
              <a:solidFill>
                <a:schemeClr val="tx1"/>
              </a:solidFill>
              <a:latin typeface="Comic Sans MS" panose="030F0702030302020204" pitchFamily="66" charset="0"/>
            </a:endParaRPr>
          </a:p>
          <a:p>
            <a:endParaRPr lang="en-GB" sz="2800" dirty="0">
              <a:solidFill>
                <a:schemeClr val="tx1"/>
              </a:solidFill>
              <a:latin typeface="Comic Sans MS" panose="030F0702030302020204" pitchFamily="66" charset="0"/>
            </a:endParaRPr>
          </a:p>
          <a:p>
            <a:r>
              <a:rPr lang="en-GB" sz="2400" dirty="0" smtClean="0">
                <a:solidFill>
                  <a:schemeClr val="tx1"/>
                </a:solidFill>
                <a:latin typeface="Comic Sans MS" panose="030F0702030302020204" pitchFamily="66" charset="0"/>
              </a:rPr>
              <a:t>Their </a:t>
            </a:r>
            <a:r>
              <a:rPr lang="en-GB" sz="2400" dirty="0">
                <a:solidFill>
                  <a:schemeClr val="tx1"/>
                </a:solidFill>
                <a:latin typeface="Comic Sans MS" panose="030F0702030302020204" pitchFamily="66" charset="0"/>
              </a:rPr>
              <a:t>destination is 1500km from their home. How far must they still travel? </a:t>
            </a:r>
            <a:endParaRPr lang="en-GB" sz="2400" dirty="0" smtClean="0">
              <a:solidFill>
                <a:schemeClr val="tx1"/>
              </a:solidFill>
              <a:latin typeface="Comic Sans MS" panose="030F0702030302020204" pitchFamily="66" charset="0"/>
            </a:endParaRPr>
          </a:p>
          <a:p>
            <a:endParaRPr lang="en-GB" sz="2400" dirty="0" smtClean="0">
              <a:solidFill>
                <a:schemeClr val="tx1"/>
              </a:solidFill>
              <a:latin typeface="Comic Sans MS" panose="030F0702030302020204" pitchFamily="66" charset="0"/>
            </a:endParaRPr>
          </a:p>
          <a:p>
            <a:r>
              <a:rPr lang="en-GB" sz="2400" dirty="0" smtClean="0">
                <a:solidFill>
                  <a:schemeClr val="tx1"/>
                </a:solidFill>
                <a:latin typeface="Comic Sans MS" panose="030F0702030302020204" pitchFamily="66" charset="0"/>
              </a:rPr>
              <a:t>In this case, you would have to find the distance that they travelled and subtract that from the entire journey</a:t>
            </a:r>
            <a:r>
              <a:rPr lang="en-GB" sz="2800" dirty="0" smtClean="0">
                <a:solidFill>
                  <a:schemeClr val="tx1"/>
                </a:solidFill>
                <a:latin typeface="Comic Sans MS" panose="030F0702030302020204" pitchFamily="66" charset="0"/>
              </a:rPr>
              <a:t>.</a:t>
            </a:r>
          </a:p>
          <a:p>
            <a:endParaRPr lang="en-GB" sz="2800" dirty="0">
              <a:solidFill>
                <a:schemeClr val="tx1"/>
              </a:solidFill>
              <a:latin typeface="Comic Sans MS" panose="030F0702030302020204" pitchFamily="66" charset="0"/>
            </a:endParaRPr>
          </a:p>
          <a:p>
            <a:r>
              <a:rPr lang="en-GB" sz="2400" dirty="0" smtClean="0">
                <a:solidFill>
                  <a:schemeClr val="tx1"/>
                </a:solidFill>
                <a:latin typeface="Comic Sans MS" panose="030F0702030302020204" pitchFamily="66" charset="0"/>
              </a:rPr>
              <a:t>1500 – (</a:t>
            </a:r>
            <a:r>
              <a:rPr lang="en-GB" sz="2400" dirty="0">
                <a:solidFill>
                  <a:srgbClr val="FF0000"/>
                </a:solidFill>
                <a:latin typeface="Comic Sans MS" panose="030F0702030302020204" pitchFamily="66" charset="0"/>
              </a:rPr>
              <a:t>359 </a:t>
            </a:r>
            <a:r>
              <a:rPr lang="en-GB" sz="2400" dirty="0" smtClean="0">
                <a:solidFill>
                  <a:srgbClr val="FF0000"/>
                </a:solidFill>
                <a:latin typeface="Comic Sans MS" panose="030F0702030302020204" pitchFamily="66" charset="0"/>
              </a:rPr>
              <a:t>km + </a:t>
            </a:r>
            <a:r>
              <a:rPr lang="en-GB" sz="2400" dirty="0">
                <a:solidFill>
                  <a:srgbClr val="FF0000"/>
                </a:solidFill>
                <a:latin typeface="Comic Sans MS" panose="030F0702030302020204" pitchFamily="66" charset="0"/>
              </a:rPr>
              <a:t>432 </a:t>
            </a:r>
            <a:r>
              <a:rPr lang="en-GB" sz="2400" dirty="0" smtClean="0">
                <a:solidFill>
                  <a:srgbClr val="FF0000"/>
                </a:solidFill>
                <a:latin typeface="Comic Sans MS" panose="030F0702030302020204" pitchFamily="66" charset="0"/>
              </a:rPr>
              <a:t>km + </a:t>
            </a:r>
            <a:r>
              <a:rPr lang="en-GB" sz="2400" dirty="0">
                <a:solidFill>
                  <a:srgbClr val="FF0000"/>
                </a:solidFill>
                <a:latin typeface="Comic Sans MS" panose="030F0702030302020204" pitchFamily="66" charset="0"/>
              </a:rPr>
              <a:t>299 </a:t>
            </a:r>
            <a:r>
              <a:rPr lang="en-GB" sz="2400" dirty="0" smtClean="0">
                <a:solidFill>
                  <a:srgbClr val="FF0000"/>
                </a:solidFill>
                <a:latin typeface="Comic Sans MS" panose="030F0702030302020204" pitchFamily="66" charset="0"/>
              </a:rPr>
              <a:t>km</a:t>
            </a:r>
            <a:r>
              <a:rPr lang="en-GB" sz="2400" dirty="0" smtClean="0">
                <a:solidFill>
                  <a:schemeClr val="tx1"/>
                </a:solidFill>
                <a:latin typeface="Comic Sans MS" panose="030F0702030302020204" pitchFamily="66" charset="0"/>
              </a:rPr>
              <a:t>)</a:t>
            </a:r>
            <a:endParaRPr lang="en-GB" sz="2400" dirty="0">
              <a:solidFill>
                <a:schemeClr val="tx1"/>
              </a:solidFill>
              <a:latin typeface="Comic Sans MS" panose="030F0702030302020204" pitchFamily="66" charset="0"/>
            </a:endParaRP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endParaRPr lang="en-GB" sz="2800" dirty="0">
              <a:latin typeface="Comic Sans MS" panose="030F0702030302020204" pitchFamily="66" charset="0"/>
            </a:endParaRPr>
          </a:p>
        </p:txBody>
      </p:sp>
      <p:sp>
        <p:nvSpPr>
          <p:cNvPr id="4" name="Rounded Rectangle 3"/>
          <p:cNvSpPr/>
          <p:nvPr/>
        </p:nvSpPr>
        <p:spPr>
          <a:xfrm>
            <a:off x="7562088" y="150876"/>
            <a:ext cx="2880360" cy="108057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Try this one before doing your worksheets.</a:t>
            </a:r>
            <a:endParaRPr lang="en-GB" dirty="0"/>
          </a:p>
        </p:txBody>
      </p:sp>
      <p:sp>
        <p:nvSpPr>
          <p:cNvPr id="6" name="Rectangle 5"/>
          <p:cNvSpPr/>
          <p:nvPr/>
        </p:nvSpPr>
        <p:spPr>
          <a:xfrm>
            <a:off x="6199632" y="1389888"/>
            <a:ext cx="5135880" cy="523036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2000" smtClean="0">
              <a:solidFill>
                <a:schemeClr val="tx1"/>
              </a:solidFill>
              <a:latin typeface="Comic Sans MS" panose="030F0702030302020204" pitchFamily="66" charset="0"/>
            </a:endParaRPr>
          </a:p>
          <a:p>
            <a:pPr algn="ctr"/>
            <a:r>
              <a:rPr lang="en-GB" sz="2000" smtClean="0">
                <a:solidFill>
                  <a:schemeClr val="tx1"/>
                </a:solidFill>
                <a:latin typeface="Comic Sans MS" panose="030F0702030302020204" pitchFamily="66" charset="0"/>
              </a:rPr>
              <a:t>Lily </a:t>
            </a:r>
            <a:r>
              <a:rPr lang="en-GB" sz="2000" dirty="0" smtClean="0">
                <a:solidFill>
                  <a:schemeClr val="tx1"/>
                </a:solidFill>
                <a:latin typeface="Comic Sans MS" panose="030F0702030302020204" pitchFamily="66" charset="0"/>
              </a:rPr>
              <a:t>has £8.00 to spend. She chooses a pack of cards for £2.99 and Mother’s Day chocolates for £3.98 . How much money will she have left? </a:t>
            </a:r>
          </a:p>
          <a:p>
            <a:pPr algn="ctr"/>
            <a:endParaRPr lang="en-GB" sz="2000" dirty="0" smtClean="0">
              <a:solidFill>
                <a:schemeClr val="tx1"/>
              </a:solidFill>
              <a:latin typeface="Comic Sans MS" panose="030F0702030302020204" pitchFamily="66" charset="0"/>
            </a:endParaRPr>
          </a:p>
          <a:p>
            <a:pPr algn="ctr"/>
            <a:r>
              <a:rPr lang="en-GB" sz="2000" dirty="0" smtClean="0">
                <a:solidFill>
                  <a:schemeClr val="tx1"/>
                </a:solidFill>
                <a:latin typeface="Comic Sans MS" panose="030F0702030302020204" pitchFamily="66" charset="0"/>
              </a:rPr>
              <a:t>Try to work it out before clicking for the answer. </a:t>
            </a:r>
          </a:p>
          <a:p>
            <a:pPr algn="ctr"/>
            <a:endParaRPr lang="en-GB" sz="2000" dirty="0">
              <a:solidFill>
                <a:schemeClr val="tx1"/>
              </a:solidFill>
              <a:latin typeface="Comic Sans MS" panose="030F0702030302020204" pitchFamily="66" charset="0"/>
            </a:endParaRPr>
          </a:p>
          <a:p>
            <a:pPr algn="ctr"/>
            <a:r>
              <a:rPr lang="en-GB" sz="2000" dirty="0" smtClean="0">
                <a:solidFill>
                  <a:schemeClr val="tx1"/>
                </a:solidFill>
                <a:latin typeface="Comic Sans MS" panose="030F0702030302020204" pitchFamily="66" charset="0"/>
              </a:rPr>
              <a:t>First you will need to calculate what she spent by using addition and then what she has left by subtracting. </a:t>
            </a:r>
          </a:p>
          <a:p>
            <a:pPr algn="ctr"/>
            <a:endParaRPr lang="en-GB" sz="2000" dirty="0">
              <a:solidFill>
                <a:schemeClr val="tx1"/>
              </a:solidFill>
              <a:latin typeface="Comic Sans MS" panose="030F0702030302020204" pitchFamily="66" charset="0"/>
            </a:endParaRPr>
          </a:p>
          <a:p>
            <a:pPr algn="ctr"/>
            <a:r>
              <a:rPr lang="en-GB" sz="2000" dirty="0">
                <a:solidFill>
                  <a:schemeClr val="tx1"/>
                </a:solidFill>
                <a:latin typeface="Comic Sans MS" panose="030F0702030302020204" pitchFamily="66" charset="0"/>
              </a:rPr>
              <a:t> </a:t>
            </a:r>
            <a:r>
              <a:rPr lang="en-GB" sz="2000" dirty="0" smtClean="0">
                <a:solidFill>
                  <a:schemeClr val="tx1"/>
                </a:solidFill>
                <a:latin typeface="Comic Sans MS" panose="030F0702030302020204" pitchFamily="66" charset="0"/>
              </a:rPr>
              <a:t>     2.99 + 3.98 = £6.97</a:t>
            </a:r>
          </a:p>
          <a:p>
            <a:pPr algn="ctr"/>
            <a:r>
              <a:rPr lang="en-GB" sz="2000" dirty="0" smtClean="0">
                <a:solidFill>
                  <a:schemeClr val="tx1"/>
                </a:solidFill>
                <a:latin typeface="Comic Sans MS" panose="030F0702030302020204" pitchFamily="66" charset="0"/>
              </a:rPr>
              <a:t>      8.00 – 6.97 = £1.03</a:t>
            </a:r>
          </a:p>
          <a:p>
            <a:pPr algn="ctr"/>
            <a:endParaRPr lang="en-GB" sz="2000" dirty="0">
              <a:solidFill>
                <a:schemeClr val="tx1"/>
              </a:solidFill>
              <a:latin typeface="Comic Sans MS" panose="030F0702030302020204" pitchFamily="66" charset="0"/>
            </a:endParaRPr>
          </a:p>
          <a:p>
            <a:pPr marL="342900" indent="-342900" algn="ctr">
              <a:buAutoNum type="arabicPeriod"/>
            </a:pPr>
            <a:endParaRPr lang="en-GB" sz="2000" dirty="0" smtClean="0">
              <a:solidFill>
                <a:schemeClr val="tx1"/>
              </a:solidFill>
              <a:latin typeface="Comic Sans MS" panose="030F0702030302020204" pitchFamily="66" charset="0"/>
            </a:endParaRPr>
          </a:p>
          <a:p>
            <a:pPr marL="342900" indent="-342900" algn="ctr">
              <a:buAutoNum type="arabicPeriod"/>
            </a:pP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70351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0" end="10"/>
                                            </p:txEl>
                                          </p:spTgt>
                                        </p:tgtEl>
                                        <p:attrNameLst>
                                          <p:attrName>style.visibility</p:attrName>
                                        </p:attrNameLst>
                                      </p:cBhvr>
                                      <p:to>
                                        <p:strVal val="visible"/>
                                      </p:to>
                                    </p:set>
                                    <p:anim calcmode="lin" valueType="num">
                                      <p:cBhvr additive="base">
                                        <p:cTn id="1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 calcmode="lin" valueType="num">
                                      <p:cBhvr additive="base">
                                        <p:cTn id="2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 calcmode="lin" valueType="num">
                                      <p:cBhvr additive="base">
                                        <p:cTn id="2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664</Words>
  <Application>Microsoft Office PowerPoint</Application>
  <PresentationFormat>Widescreen</PresentationFormat>
  <Paragraphs>87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Comic Sans MS</vt:lpstr>
      <vt:lpstr>Office Theme</vt:lpstr>
      <vt:lpstr>Monday11th May 2020 LO To solve problems using the four operations.</vt:lpstr>
      <vt:lpstr>Starter</vt:lpstr>
      <vt:lpstr>Read all word problems very carefully.</vt:lpstr>
      <vt:lpstr>Use the steps with this problem</vt:lpstr>
      <vt:lpstr>Sometimes the problem has two parts.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Voges</dc:creator>
  <cp:lastModifiedBy>Lynda Voges</cp:lastModifiedBy>
  <cp:revision>35</cp:revision>
  <dcterms:created xsi:type="dcterms:W3CDTF">2020-04-30T12:40:46Z</dcterms:created>
  <dcterms:modified xsi:type="dcterms:W3CDTF">2020-05-07T10:52:11Z</dcterms:modified>
</cp:coreProperties>
</file>