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9"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1BBF188-FEE7-4409-98F1-D3D5AE4E4D48}"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6AB4D-52A5-433D-85E1-16A3C3B7BFC4}" type="slidenum">
              <a:rPr lang="en-GB" smtClean="0"/>
              <a:t>‹#›</a:t>
            </a:fld>
            <a:endParaRPr lang="en-GB"/>
          </a:p>
        </p:txBody>
      </p:sp>
    </p:spTree>
    <p:extLst>
      <p:ext uri="{BB962C8B-B14F-4D97-AF65-F5344CB8AC3E}">
        <p14:creationId xmlns:p14="http://schemas.microsoft.com/office/powerpoint/2010/main" val="424417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BBF188-FEE7-4409-98F1-D3D5AE4E4D48}"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6AB4D-52A5-433D-85E1-16A3C3B7BFC4}" type="slidenum">
              <a:rPr lang="en-GB" smtClean="0"/>
              <a:t>‹#›</a:t>
            </a:fld>
            <a:endParaRPr lang="en-GB"/>
          </a:p>
        </p:txBody>
      </p:sp>
    </p:spTree>
    <p:extLst>
      <p:ext uri="{BB962C8B-B14F-4D97-AF65-F5344CB8AC3E}">
        <p14:creationId xmlns:p14="http://schemas.microsoft.com/office/powerpoint/2010/main" val="48301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BBF188-FEE7-4409-98F1-D3D5AE4E4D48}"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6AB4D-52A5-433D-85E1-16A3C3B7BFC4}" type="slidenum">
              <a:rPr lang="en-GB" smtClean="0"/>
              <a:t>‹#›</a:t>
            </a:fld>
            <a:endParaRPr lang="en-GB"/>
          </a:p>
        </p:txBody>
      </p:sp>
    </p:spTree>
    <p:extLst>
      <p:ext uri="{BB962C8B-B14F-4D97-AF65-F5344CB8AC3E}">
        <p14:creationId xmlns:p14="http://schemas.microsoft.com/office/powerpoint/2010/main" val="183528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00852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BBF188-FEE7-4409-98F1-D3D5AE4E4D48}"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6AB4D-52A5-433D-85E1-16A3C3B7BFC4}" type="slidenum">
              <a:rPr lang="en-GB" smtClean="0"/>
              <a:t>‹#›</a:t>
            </a:fld>
            <a:endParaRPr lang="en-GB"/>
          </a:p>
        </p:txBody>
      </p:sp>
    </p:spTree>
    <p:extLst>
      <p:ext uri="{BB962C8B-B14F-4D97-AF65-F5344CB8AC3E}">
        <p14:creationId xmlns:p14="http://schemas.microsoft.com/office/powerpoint/2010/main" val="316555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BBF188-FEE7-4409-98F1-D3D5AE4E4D48}"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6AB4D-52A5-433D-85E1-16A3C3B7BFC4}" type="slidenum">
              <a:rPr lang="en-GB" smtClean="0"/>
              <a:t>‹#›</a:t>
            </a:fld>
            <a:endParaRPr lang="en-GB"/>
          </a:p>
        </p:txBody>
      </p:sp>
    </p:spTree>
    <p:extLst>
      <p:ext uri="{BB962C8B-B14F-4D97-AF65-F5344CB8AC3E}">
        <p14:creationId xmlns:p14="http://schemas.microsoft.com/office/powerpoint/2010/main" val="219253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1BBF188-FEE7-4409-98F1-D3D5AE4E4D48}"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86AB4D-52A5-433D-85E1-16A3C3B7BFC4}" type="slidenum">
              <a:rPr lang="en-GB" smtClean="0"/>
              <a:t>‹#›</a:t>
            </a:fld>
            <a:endParaRPr lang="en-GB"/>
          </a:p>
        </p:txBody>
      </p:sp>
    </p:spTree>
    <p:extLst>
      <p:ext uri="{BB962C8B-B14F-4D97-AF65-F5344CB8AC3E}">
        <p14:creationId xmlns:p14="http://schemas.microsoft.com/office/powerpoint/2010/main" val="122881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BBF188-FEE7-4409-98F1-D3D5AE4E4D48}" type="datetimeFigureOut">
              <a:rPr lang="en-GB" smtClean="0"/>
              <a:t>18/05/2020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86AB4D-52A5-433D-85E1-16A3C3B7BFC4}" type="slidenum">
              <a:rPr lang="en-GB" smtClean="0"/>
              <a:t>‹#›</a:t>
            </a:fld>
            <a:endParaRPr lang="en-GB"/>
          </a:p>
        </p:txBody>
      </p:sp>
    </p:spTree>
    <p:extLst>
      <p:ext uri="{BB962C8B-B14F-4D97-AF65-F5344CB8AC3E}">
        <p14:creationId xmlns:p14="http://schemas.microsoft.com/office/powerpoint/2010/main" val="423994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BBF188-FEE7-4409-98F1-D3D5AE4E4D48}" type="datetimeFigureOut">
              <a:rPr lang="en-GB" smtClean="0"/>
              <a:t>18/05/2020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86AB4D-52A5-433D-85E1-16A3C3B7BFC4}" type="slidenum">
              <a:rPr lang="en-GB" smtClean="0"/>
              <a:t>‹#›</a:t>
            </a:fld>
            <a:endParaRPr lang="en-GB"/>
          </a:p>
        </p:txBody>
      </p:sp>
    </p:spTree>
    <p:extLst>
      <p:ext uri="{BB962C8B-B14F-4D97-AF65-F5344CB8AC3E}">
        <p14:creationId xmlns:p14="http://schemas.microsoft.com/office/powerpoint/2010/main" val="428937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188-FEE7-4409-98F1-D3D5AE4E4D48}" type="datetimeFigureOut">
              <a:rPr lang="en-GB" smtClean="0"/>
              <a:t>18/05/2020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86AB4D-52A5-433D-85E1-16A3C3B7BFC4}" type="slidenum">
              <a:rPr lang="en-GB" smtClean="0"/>
              <a:t>‹#›</a:t>
            </a:fld>
            <a:endParaRPr lang="en-GB"/>
          </a:p>
        </p:txBody>
      </p:sp>
    </p:spTree>
    <p:extLst>
      <p:ext uri="{BB962C8B-B14F-4D97-AF65-F5344CB8AC3E}">
        <p14:creationId xmlns:p14="http://schemas.microsoft.com/office/powerpoint/2010/main" val="401037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BBF188-FEE7-4409-98F1-D3D5AE4E4D48}"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86AB4D-52A5-433D-85E1-16A3C3B7BFC4}" type="slidenum">
              <a:rPr lang="en-GB" smtClean="0"/>
              <a:t>‹#›</a:t>
            </a:fld>
            <a:endParaRPr lang="en-GB"/>
          </a:p>
        </p:txBody>
      </p:sp>
    </p:spTree>
    <p:extLst>
      <p:ext uri="{BB962C8B-B14F-4D97-AF65-F5344CB8AC3E}">
        <p14:creationId xmlns:p14="http://schemas.microsoft.com/office/powerpoint/2010/main" val="345030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BBF188-FEE7-4409-98F1-D3D5AE4E4D48}"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86AB4D-52A5-433D-85E1-16A3C3B7BFC4}" type="slidenum">
              <a:rPr lang="en-GB" smtClean="0"/>
              <a:t>‹#›</a:t>
            </a:fld>
            <a:endParaRPr lang="en-GB"/>
          </a:p>
        </p:txBody>
      </p:sp>
    </p:spTree>
    <p:extLst>
      <p:ext uri="{BB962C8B-B14F-4D97-AF65-F5344CB8AC3E}">
        <p14:creationId xmlns:p14="http://schemas.microsoft.com/office/powerpoint/2010/main" val="429348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188-FEE7-4409-98F1-D3D5AE4E4D48}" type="datetimeFigureOut">
              <a:rPr lang="en-GB" smtClean="0"/>
              <a:t>18/05/2020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6AB4D-52A5-433D-85E1-16A3C3B7BFC4}" type="slidenum">
              <a:rPr lang="en-GB" smtClean="0"/>
              <a:t>‹#›</a:t>
            </a:fld>
            <a:endParaRPr lang="en-GB"/>
          </a:p>
        </p:txBody>
      </p:sp>
    </p:spTree>
    <p:extLst>
      <p:ext uri="{BB962C8B-B14F-4D97-AF65-F5344CB8AC3E}">
        <p14:creationId xmlns:p14="http://schemas.microsoft.com/office/powerpoint/2010/main" val="2755949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560979"/>
          </a:xfrm>
          <a:prstGeom prst="rect">
            <a:avLst/>
          </a:prstGeom>
        </p:spPr>
      </p:pic>
      <p:sp>
        <p:nvSpPr>
          <p:cNvPr id="5" name="Rounded Rectangle 4"/>
          <p:cNvSpPr/>
          <p:nvPr/>
        </p:nvSpPr>
        <p:spPr>
          <a:xfrm>
            <a:off x="2107475" y="2586446"/>
            <a:ext cx="8203474" cy="336150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rPr>
              <a:t>Wednesday 20</a:t>
            </a:r>
            <a:r>
              <a:rPr lang="en-GB" u="sng" baseline="30000" dirty="0" smtClean="0">
                <a:solidFill>
                  <a:schemeClr val="tx1"/>
                </a:solidFill>
              </a:rPr>
              <a:t>th</a:t>
            </a:r>
            <a:r>
              <a:rPr lang="en-GB" u="sng" dirty="0" smtClean="0">
                <a:solidFill>
                  <a:schemeClr val="tx1"/>
                </a:solidFill>
              </a:rPr>
              <a:t> May 2020</a:t>
            </a:r>
          </a:p>
          <a:p>
            <a:pPr algn="ctr"/>
            <a:r>
              <a:rPr lang="en-GB" u="sng" dirty="0" smtClean="0">
                <a:solidFill>
                  <a:schemeClr val="tx1"/>
                </a:solidFill>
              </a:rPr>
              <a:t>LO:- To write a paragraph of a persuasive letter</a:t>
            </a:r>
          </a:p>
          <a:p>
            <a:pPr algn="ctr"/>
            <a:r>
              <a:rPr lang="en-GB" dirty="0" smtClean="0">
                <a:solidFill>
                  <a:schemeClr val="tx1"/>
                </a:solidFill>
              </a:rPr>
              <a:t>Steps to Success:-</a:t>
            </a:r>
          </a:p>
          <a:p>
            <a:pPr algn="ctr"/>
            <a:r>
              <a:rPr lang="en-GB" dirty="0" smtClean="0">
                <a:solidFill>
                  <a:schemeClr val="tx1"/>
                </a:solidFill>
              </a:rPr>
              <a:t>I </a:t>
            </a:r>
            <a:r>
              <a:rPr lang="en-GB" dirty="0">
                <a:solidFill>
                  <a:schemeClr val="tx1"/>
                </a:solidFill>
              </a:rPr>
              <a:t>can use a rhetorical question.</a:t>
            </a:r>
          </a:p>
          <a:p>
            <a:pPr algn="ctr"/>
            <a:r>
              <a:rPr lang="en-GB" dirty="0">
                <a:solidFill>
                  <a:schemeClr val="tx1"/>
                </a:solidFill>
              </a:rPr>
              <a:t>I can use emotive language.</a:t>
            </a:r>
          </a:p>
          <a:p>
            <a:pPr algn="ctr"/>
            <a:r>
              <a:rPr lang="en-GB" dirty="0">
                <a:solidFill>
                  <a:schemeClr val="tx1"/>
                </a:solidFill>
              </a:rPr>
              <a:t>I can use alliteration.</a:t>
            </a:r>
          </a:p>
          <a:p>
            <a:pPr algn="ctr"/>
            <a:r>
              <a:rPr lang="en-GB" dirty="0">
                <a:solidFill>
                  <a:schemeClr val="tx1"/>
                </a:solidFill>
              </a:rPr>
              <a:t>I can use facts.</a:t>
            </a:r>
          </a:p>
          <a:p>
            <a:pPr algn="ctr"/>
            <a:r>
              <a:rPr lang="en-GB" dirty="0">
                <a:solidFill>
                  <a:schemeClr val="tx1"/>
                </a:solidFill>
              </a:rPr>
              <a:t>I can use opinions.</a:t>
            </a:r>
          </a:p>
          <a:p>
            <a:pPr algn="ctr"/>
            <a:r>
              <a:rPr lang="en-GB" dirty="0">
                <a:solidFill>
                  <a:schemeClr val="tx1"/>
                </a:solidFill>
              </a:rPr>
              <a:t>I can use repetition.</a:t>
            </a:r>
          </a:p>
        </p:txBody>
      </p:sp>
      <p:sp>
        <p:nvSpPr>
          <p:cNvPr id="6" name="Rounded Rectangle 5"/>
          <p:cNvSpPr/>
          <p:nvPr/>
        </p:nvSpPr>
        <p:spPr>
          <a:xfrm>
            <a:off x="879566" y="557349"/>
            <a:ext cx="4319451" cy="1654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Robotic skeletons   hideous skinless creatures   nasty   shields  crushing  battling    striking    menacing    surrounded   overwhelmed   every direction  </a:t>
            </a:r>
            <a:endParaRPr lang="en-GB" dirty="0"/>
          </a:p>
        </p:txBody>
      </p:sp>
      <p:sp>
        <p:nvSpPr>
          <p:cNvPr id="7" name="Rounded Rectangle 6"/>
          <p:cNvSpPr/>
          <p:nvPr/>
        </p:nvSpPr>
        <p:spPr>
          <a:xfrm>
            <a:off x="9466217" y="174171"/>
            <a:ext cx="2490652" cy="230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r>
              <a:rPr lang="en-GB" dirty="0" smtClean="0"/>
              <a:t>oulder  heave  forget    remember   crush   destroy defeat</a:t>
            </a:r>
          </a:p>
          <a:p>
            <a:pPr algn="ctr"/>
            <a:r>
              <a:rPr lang="en-GB" dirty="0"/>
              <a:t>v</a:t>
            </a:r>
            <a:r>
              <a:rPr lang="en-GB" dirty="0" smtClean="0"/>
              <a:t>ictorious  victory success    successful</a:t>
            </a:r>
          </a:p>
          <a:p>
            <a:pPr algn="ctr"/>
            <a:r>
              <a:rPr lang="en-GB" dirty="0"/>
              <a:t>f</a:t>
            </a:r>
            <a:r>
              <a:rPr lang="en-GB" dirty="0" smtClean="0"/>
              <a:t>irst task   celebrate</a:t>
            </a:r>
          </a:p>
          <a:p>
            <a:pPr algn="ctr"/>
            <a:r>
              <a:rPr lang="en-GB" dirty="0"/>
              <a:t>o</a:t>
            </a:r>
            <a:r>
              <a:rPr lang="en-GB" dirty="0" smtClean="0"/>
              <a:t>ne step closer </a:t>
            </a:r>
          </a:p>
          <a:p>
            <a:pPr algn="ctr"/>
            <a:r>
              <a:rPr lang="en-GB" dirty="0"/>
              <a:t>g</a:t>
            </a:r>
            <a:r>
              <a:rPr lang="en-GB" dirty="0" smtClean="0"/>
              <a:t>olden fleece</a:t>
            </a:r>
            <a:endParaRPr lang="en-GB" dirty="0"/>
          </a:p>
        </p:txBody>
      </p:sp>
      <p:sp>
        <p:nvSpPr>
          <p:cNvPr id="9" name="Rounded Rectangle 8"/>
          <p:cNvSpPr/>
          <p:nvPr/>
        </p:nvSpPr>
        <p:spPr>
          <a:xfrm>
            <a:off x="10607040" y="2934788"/>
            <a:ext cx="1584960" cy="3605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Wise  wonderful</a:t>
            </a:r>
          </a:p>
          <a:p>
            <a:pPr algn="ctr"/>
            <a:r>
              <a:rPr lang="en-GB" dirty="0" smtClean="0"/>
              <a:t>Wisdom  helpful</a:t>
            </a:r>
          </a:p>
          <a:p>
            <a:pPr algn="ctr"/>
            <a:r>
              <a:rPr lang="en-GB" dirty="0" smtClean="0"/>
              <a:t>Grateful  thankful</a:t>
            </a:r>
          </a:p>
          <a:p>
            <a:pPr algn="ctr"/>
            <a:r>
              <a:rPr lang="en-GB" dirty="0"/>
              <a:t>a</a:t>
            </a:r>
            <a:r>
              <a:rPr lang="en-GB" dirty="0" smtClean="0"/>
              <a:t>wesome   </a:t>
            </a:r>
          </a:p>
          <a:p>
            <a:pPr algn="ctr"/>
            <a:r>
              <a:rPr lang="en-GB" dirty="0"/>
              <a:t>l</a:t>
            </a:r>
            <a:r>
              <a:rPr lang="en-GB" dirty="0" smtClean="0"/>
              <a:t>oyal honest</a:t>
            </a:r>
          </a:p>
          <a:p>
            <a:pPr algn="ctr"/>
            <a:r>
              <a:rPr lang="en-GB" dirty="0" smtClean="0"/>
              <a:t>Magical</a:t>
            </a:r>
          </a:p>
          <a:p>
            <a:pPr algn="ctr"/>
            <a:endParaRPr lang="en-GB" dirty="0" smtClean="0"/>
          </a:p>
          <a:p>
            <a:pPr algn="ctr"/>
            <a:endParaRPr lang="en-GB" dirty="0"/>
          </a:p>
        </p:txBody>
      </p:sp>
    </p:spTree>
    <p:extLst>
      <p:ext uri="{BB962C8B-B14F-4D97-AF65-F5344CB8AC3E}">
        <p14:creationId xmlns:p14="http://schemas.microsoft.com/office/powerpoint/2010/main" val="75506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1981201" y="479426"/>
            <a:ext cx="8220075" cy="993775"/>
          </a:xfrm>
        </p:spPr>
        <p:txBody>
          <a:bodyPr/>
          <a:lstStyle/>
          <a:p>
            <a:pPr eaLnBrk="1" hangingPunct="1"/>
            <a:endParaRPr lang="en-GB" altLang="en-US" sz="3600" dirty="0"/>
          </a:p>
        </p:txBody>
      </p:sp>
      <p:sp>
        <p:nvSpPr>
          <p:cNvPr id="11267" name="TextBox 1"/>
          <p:cNvSpPr txBox="1">
            <a:spLocks noChangeArrowheads="1"/>
          </p:cNvSpPr>
          <p:nvPr/>
        </p:nvSpPr>
        <p:spPr bwMode="auto">
          <a:xfrm>
            <a:off x="2506664" y="1457326"/>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dirty="0">
                <a:solidFill>
                  <a:srgbClr val="CA085C"/>
                </a:solidFill>
              </a:rPr>
              <a:t>A</a:t>
            </a:r>
          </a:p>
        </p:txBody>
      </p:sp>
      <p:sp>
        <p:nvSpPr>
          <p:cNvPr id="16" name="TextBox 15"/>
          <p:cNvSpPr txBox="1">
            <a:spLocks noChangeArrowheads="1"/>
          </p:cNvSpPr>
          <p:nvPr/>
        </p:nvSpPr>
        <p:spPr bwMode="auto">
          <a:xfrm>
            <a:off x="2903538" y="1549401"/>
            <a:ext cx="264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a:solidFill>
                  <a:schemeClr val="tx1"/>
                </a:solidFill>
              </a:rPr>
              <a:t>lliteration</a:t>
            </a:r>
          </a:p>
        </p:txBody>
      </p:sp>
      <p:sp>
        <p:nvSpPr>
          <p:cNvPr id="17" name="TextBox 16"/>
          <p:cNvSpPr txBox="1">
            <a:spLocks noChangeArrowheads="1"/>
          </p:cNvSpPr>
          <p:nvPr/>
        </p:nvSpPr>
        <p:spPr bwMode="auto">
          <a:xfrm>
            <a:off x="2506664" y="1998664"/>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a:solidFill>
                  <a:srgbClr val="CA085C"/>
                </a:solidFill>
              </a:rPr>
              <a:t>F</a:t>
            </a:r>
          </a:p>
        </p:txBody>
      </p:sp>
      <p:sp>
        <p:nvSpPr>
          <p:cNvPr id="28" name="TextBox 27"/>
          <p:cNvSpPr txBox="1">
            <a:spLocks noChangeArrowheads="1"/>
          </p:cNvSpPr>
          <p:nvPr/>
        </p:nvSpPr>
        <p:spPr bwMode="auto">
          <a:xfrm>
            <a:off x="2506664" y="2524126"/>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a:solidFill>
                  <a:srgbClr val="CA085C"/>
                </a:solidFill>
              </a:rPr>
              <a:t>O</a:t>
            </a:r>
          </a:p>
        </p:txBody>
      </p:sp>
      <p:sp>
        <p:nvSpPr>
          <p:cNvPr id="29" name="TextBox 28"/>
          <p:cNvSpPr txBox="1">
            <a:spLocks noChangeArrowheads="1"/>
          </p:cNvSpPr>
          <p:nvPr/>
        </p:nvSpPr>
        <p:spPr bwMode="auto">
          <a:xfrm>
            <a:off x="2506664" y="3114676"/>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a:solidFill>
                  <a:srgbClr val="CA085C"/>
                </a:solidFill>
              </a:rPr>
              <a:t>R</a:t>
            </a:r>
          </a:p>
        </p:txBody>
      </p:sp>
      <p:sp>
        <p:nvSpPr>
          <p:cNvPr id="30" name="TextBox 29"/>
          <p:cNvSpPr txBox="1">
            <a:spLocks noChangeArrowheads="1"/>
          </p:cNvSpPr>
          <p:nvPr/>
        </p:nvSpPr>
        <p:spPr bwMode="auto">
          <a:xfrm>
            <a:off x="2506664" y="3717926"/>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a:solidFill>
                  <a:srgbClr val="CA085C"/>
                </a:solidFill>
              </a:rPr>
              <a:t>E</a:t>
            </a:r>
          </a:p>
        </p:txBody>
      </p:sp>
      <p:sp>
        <p:nvSpPr>
          <p:cNvPr id="31" name="TextBox 30"/>
          <p:cNvSpPr txBox="1">
            <a:spLocks noChangeArrowheads="1"/>
          </p:cNvSpPr>
          <p:nvPr/>
        </p:nvSpPr>
        <p:spPr bwMode="auto">
          <a:xfrm>
            <a:off x="2506664" y="4306889"/>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a:solidFill>
                  <a:srgbClr val="CA085C"/>
                </a:solidFill>
              </a:rPr>
              <a:t>S</a:t>
            </a:r>
          </a:p>
        </p:txBody>
      </p:sp>
      <p:sp>
        <p:nvSpPr>
          <p:cNvPr id="32" name="TextBox 31"/>
          <p:cNvSpPr txBox="1">
            <a:spLocks noChangeArrowheads="1"/>
          </p:cNvSpPr>
          <p:nvPr/>
        </p:nvSpPr>
        <p:spPr bwMode="auto">
          <a:xfrm>
            <a:off x="2506664" y="4910139"/>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a:solidFill>
                  <a:srgbClr val="CA085C"/>
                </a:solidFill>
              </a:rPr>
              <a:t>T</a:t>
            </a:r>
          </a:p>
        </p:txBody>
      </p:sp>
      <p:sp>
        <p:nvSpPr>
          <p:cNvPr id="33" name="TextBox 32"/>
          <p:cNvSpPr txBox="1">
            <a:spLocks noChangeArrowheads="1"/>
          </p:cNvSpPr>
          <p:nvPr/>
        </p:nvSpPr>
        <p:spPr bwMode="auto">
          <a:xfrm>
            <a:off x="2887663" y="2105026"/>
            <a:ext cx="264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a:solidFill>
                  <a:schemeClr val="tx1"/>
                </a:solidFill>
              </a:rPr>
              <a:t>acts</a:t>
            </a:r>
          </a:p>
        </p:txBody>
      </p:sp>
      <p:sp>
        <p:nvSpPr>
          <p:cNvPr id="34" name="TextBox 33"/>
          <p:cNvSpPr txBox="1">
            <a:spLocks noChangeArrowheads="1"/>
          </p:cNvSpPr>
          <p:nvPr/>
        </p:nvSpPr>
        <p:spPr bwMode="auto">
          <a:xfrm>
            <a:off x="2887663" y="2638425"/>
            <a:ext cx="2641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a:solidFill>
                  <a:schemeClr val="tx1"/>
                </a:solidFill>
              </a:rPr>
              <a:t>pinions</a:t>
            </a:r>
          </a:p>
        </p:txBody>
      </p:sp>
      <p:sp>
        <p:nvSpPr>
          <p:cNvPr id="35" name="TextBox 34"/>
          <p:cNvSpPr txBox="1">
            <a:spLocks noChangeArrowheads="1"/>
          </p:cNvSpPr>
          <p:nvPr/>
        </p:nvSpPr>
        <p:spPr bwMode="auto">
          <a:xfrm>
            <a:off x="2903538" y="3241676"/>
            <a:ext cx="641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a:solidFill>
                  <a:schemeClr val="tx1"/>
                </a:solidFill>
              </a:rPr>
              <a:t>epetition (&amp;    hetorical Questions)</a:t>
            </a:r>
          </a:p>
        </p:txBody>
      </p:sp>
      <p:sp>
        <p:nvSpPr>
          <p:cNvPr id="36" name="TextBox 35"/>
          <p:cNvSpPr txBox="1">
            <a:spLocks noChangeArrowheads="1"/>
          </p:cNvSpPr>
          <p:nvPr/>
        </p:nvSpPr>
        <p:spPr bwMode="auto">
          <a:xfrm>
            <a:off x="2887663" y="3843339"/>
            <a:ext cx="6756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a:solidFill>
                  <a:schemeClr val="tx1"/>
                </a:solidFill>
              </a:rPr>
              <a:t>motive Language (&amp;   xaggeration) </a:t>
            </a:r>
          </a:p>
        </p:txBody>
      </p:sp>
      <p:sp>
        <p:nvSpPr>
          <p:cNvPr id="37" name="TextBox 36"/>
          <p:cNvSpPr txBox="1">
            <a:spLocks noChangeArrowheads="1"/>
          </p:cNvSpPr>
          <p:nvPr/>
        </p:nvSpPr>
        <p:spPr bwMode="auto">
          <a:xfrm>
            <a:off x="2887663" y="4435475"/>
            <a:ext cx="2641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a:solidFill>
                  <a:schemeClr val="tx1"/>
                </a:solidFill>
              </a:rPr>
              <a:t>tatistics</a:t>
            </a:r>
          </a:p>
        </p:txBody>
      </p:sp>
      <p:sp>
        <p:nvSpPr>
          <p:cNvPr id="38" name="TextBox 37"/>
          <p:cNvSpPr txBox="1">
            <a:spLocks noChangeArrowheads="1"/>
          </p:cNvSpPr>
          <p:nvPr/>
        </p:nvSpPr>
        <p:spPr bwMode="auto">
          <a:xfrm>
            <a:off x="2887663" y="5056189"/>
            <a:ext cx="264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dirty="0" err="1">
                <a:solidFill>
                  <a:schemeClr val="tx1">
                    <a:lumMod val="95000"/>
                    <a:lumOff val="5000"/>
                  </a:schemeClr>
                </a:solidFill>
              </a:rPr>
              <a:t>hree</a:t>
            </a:r>
            <a:r>
              <a:rPr lang="en-GB" altLang="en-US" sz="2800" dirty="0">
                <a:solidFill>
                  <a:schemeClr val="tx1">
                    <a:lumMod val="95000"/>
                    <a:lumOff val="5000"/>
                  </a:schemeClr>
                </a:solidFill>
              </a:rPr>
              <a:t> (rule of)</a:t>
            </a:r>
          </a:p>
        </p:txBody>
      </p:sp>
      <p:sp>
        <p:nvSpPr>
          <p:cNvPr id="39" name="TextBox 38"/>
          <p:cNvSpPr txBox="1">
            <a:spLocks noChangeArrowheads="1"/>
          </p:cNvSpPr>
          <p:nvPr/>
        </p:nvSpPr>
        <p:spPr bwMode="auto">
          <a:xfrm>
            <a:off x="6091239" y="3725864"/>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a:solidFill>
                  <a:srgbClr val="CA085C"/>
                </a:solidFill>
              </a:rPr>
              <a:t>E</a:t>
            </a:r>
          </a:p>
        </p:txBody>
      </p:sp>
      <p:sp>
        <p:nvSpPr>
          <p:cNvPr id="40" name="TextBox 39"/>
          <p:cNvSpPr txBox="1">
            <a:spLocks noChangeArrowheads="1"/>
          </p:cNvSpPr>
          <p:nvPr/>
        </p:nvSpPr>
        <p:spPr bwMode="auto">
          <a:xfrm>
            <a:off x="4818064" y="3114676"/>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a:solidFill>
                  <a:srgbClr val="CA085C"/>
                </a:solidFill>
              </a:rPr>
              <a:t>R</a:t>
            </a:r>
          </a:p>
        </p:txBody>
      </p:sp>
      <p:sp>
        <p:nvSpPr>
          <p:cNvPr id="2" name="Rounded Rectangle 1"/>
          <p:cNvSpPr/>
          <p:nvPr/>
        </p:nvSpPr>
        <p:spPr>
          <a:xfrm>
            <a:off x="2119313" y="5622926"/>
            <a:ext cx="3409950" cy="115252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am </a:t>
            </a:r>
            <a:r>
              <a:rPr lang="en-GB" dirty="0" smtClean="0"/>
              <a:t>wonderful and wise</a:t>
            </a:r>
            <a:r>
              <a:rPr lang="en-GB" dirty="0" smtClean="0"/>
              <a:t>.</a:t>
            </a:r>
            <a:endParaRPr lang="en-GB" dirty="0"/>
          </a:p>
        </p:txBody>
      </p:sp>
      <p:sp>
        <p:nvSpPr>
          <p:cNvPr id="3" name="Rounded Rectangle 2"/>
          <p:cNvSpPr/>
          <p:nvPr/>
        </p:nvSpPr>
        <p:spPr>
          <a:xfrm>
            <a:off x="9321800" y="2706689"/>
            <a:ext cx="2603500" cy="101123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know how to defeat the skeleton army.</a:t>
            </a:r>
            <a:endParaRPr lang="en-GB" dirty="0"/>
          </a:p>
        </p:txBody>
      </p:sp>
      <p:sp>
        <p:nvSpPr>
          <p:cNvPr id="4" name="Rounded Rectangle 3"/>
          <p:cNvSpPr/>
          <p:nvPr/>
        </p:nvSpPr>
        <p:spPr>
          <a:xfrm>
            <a:off x="8829675" y="4219575"/>
            <a:ext cx="2743200" cy="110331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am the wisest woman in Europe.</a:t>
            </a:r>
            <a:endParaRPr lang="en-GB" dirty="0"/>
          </a:p>
        </p:txBody>
      </p:sp>
      <p:sp>
        <p:nvSpPr>
          <p:cNvPr id="5" name="Rounded Rectangle 4"/>
          <p:cNvSpPr/>
          <p:nvPr/>
        </p:nvSpPr>
        <p:spPr>
          <a:xfrm>
            <a:off x="5915025" y="5191125"/>
            <a:ext cx="2400300" cy="135255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can help you with your first task. I promise to help you with the first task.</a:t>
            </a:r>
            <a:endParaRPr lang="en-GB" dirty="0"/>
          </a:p>
        </p:txBody>
      </p:sp>
      <p:sp>
        <p:nvSpPr>
          <p:cNvPr id="6" name="Rounded Rectangle 5"/>
          <p:cNvSpPr/>
          <p:nvPr/>
        </p:nvSpPr>
        <p:spPr>
          <a:xfrm>
            <a:off x="609600" y="1666874"/>
            <a:ext cx="1552575" cy="128587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can you defeat the skeleton soldiers?</a:t>
            </a:r>
            <a:endParaRPr lang="en-GB" dirty="0"/>
          </a:p>
        </p:txBody>
      </p:sp>
      <p:sp>
        <p:nvSpPr>
          <p:cNvPr id="7" name="Rounded Rectangle 6"/>
          <p:cNvSpPr/>
          <p:nvPr/>
        </p:nvSpPr>
        <p:spPr>
          <a:xfrm>
            <a:off x="504825" y="3948114"/>
            <a:ext cx="1476376" cy="199548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Normally, men are killed by the terrible skeleton soldiers.</a:t>
            </a:r>
            <a:endParaRPr lang="en-GB" dirty="0"/>
          </a:p>
        </p:txBody>
      </p:sp>
      <p:sp>
        <p:nvSpPr>
          <p:cNvPr id="8" name="Rounded Rectangle 7"/>
          <p:cNvSpPr/>
          <p:nvPr/>
        </p:nvSpPr>
        <p:spPr>
          <a:xfrm>
            <a:off x="4818064" y="1666874"/>
            <a:ext cx="1935161" cy="103981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Their swords are twenty metres wide.</a:t>
            </a:r>
            <a:endParaRPr lang="en-GB" dirty="0"/>
          </a:p>
        </p:txBody>
      </p:sp>
      <p:sp>
        <p:nvSpPr>
          <p:cNvPr id="9" name="Rounded Rectangle 8"/>
          <p:cNvSpPr/>
          <p:nvPr/>
        </p:nvSpPr>
        <p:spPr>
          <a:xfrm>
            <a:off x="7972425" y="447676"/>
            <a:ext cx="2955924" cy="121919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Strong, wise and magical are my ideas.</a:t>
            </a:r>
            <a:endParaRPr lang="en-GB" dirty="0"/>
          </a:p>
        </p:txBody>
      </p:sp>
      <p:sp>
        <p:nvSpPr>
          <p:cNvPr id="10" name="Rounded Rectangle 9"/>
          <p:cNvSpPr/>
          <p:nvPr/>
        </p:nvSpPr>
        <p:spPr>
          <a:xfrm>
            <a:off x="1328737" y="360364"/>
            <a:ext cx="6429375" cy="115252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b="1" u="sng" dirty="0">
                <a:solidFill>
                  <a:schemeClr val="tx1"/>
                </a:solidFill>
              </a:rPr>
              <a:t>Persuasive </a:t>
            </a:r>
            <a:r>
              <a:rPr lang="en-GB" altLang="en-US" sz="2800" b="1" u="sng" dirty="0" smtClean="0">
                <a:solidFill>
                  <a:schemeClr val="tx1"/>
                </a:solidFill>
              </a:rPr>
              <a:t>Devices</a:t>
            </a:r>
          </a:p>
          <a:p>
            <a:pPr algn="ctr"/>
            <a:r>
              <a:rPr lang="en-GB" sz="2800" b="1" dirty="0" smtClean="0">
                <a:solidFill>
                  <a:schemeClr val="tx1"/>
                </a:solidFill>
              </a:rPr>
              <a:t>Can you match each box with its</a:t>
            </a:r>
            <a:r>
              <a:rPr lang="en-GB" sz="2800" b="1" dirty="0" smtClean="0">
                <a:solidFill>
                  <a:srgbClr val="CC0066"/>
                </a:solidFill>
              </a:rPr>
              <a:t> letter</a:t>
            </a:r>
            <a:r>
              <a:rPr lang="en-GB" sz="2800" b="1" dirty="0" smtClean="0">
                <a:solidFill>
                  <a:schemeClr val="tx1"/>
                </a:solidFill>
              </a:rPr>
              <a:t>?</a:t>
            </a:r>
            <a:endParaRPr lang="en-GB" sz="2800" b="1" dirty="0">
              <a:solidFill>
                <a:schemeClr val="tx1"/>
              </a:solidFill>
            </a:endParaRPr>
          </a:p>
        </p:txBody>
      </p:sp>
      <p:sp>
        <p:nvSpPr>
          <p:cNvPr id="11" name="Rounded Rectangle 10"/>
          <p:cNvSpPr/>
          <p:nvPr/>
        </p:nvSpPr>
        <p:spPr>
          <a:xfrm>
            <a:off x="8926286" y="5580064"/>
            <a:ext cx="2882537" cy="108199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think the boulder will crush them.</a:t>
            </a:r>
            <a:endParaRPr lang="en-GB" dirty="0"/>
          </a:p>
        </p:txBody>
      </p:sp>
    </p:spTree>
    <p:extLst>
      <p:ext uri="{BB962C8B-B14F-4D97-AF65-F5344CB8AC3E}">
        <p14:creationId xmlns:p14="http://schemas.microsoft.com/office/powerpoint/2010/main" val="3163013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linds(horizontal)">
                                      <p:cBhvr>
                                        <p:cTn id="37" dur="500"/>
                                        <p:tgtEl>
                                          <p:spTgt spid="3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linds(horizontal)">
                                      <p:cBhvr>
                                        <p:cTn id="40" dur="500"/>
                                        <p:tgtEl>
                                          <p:spTgt spid="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linds(horizontal)">
                                      <p:cBhvr>
                                        <p:cTn id="45" dur="500"/>
                                        <p:tgtEl>
                                          <p:spTgt spid="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linds(horizontal)">
                                      <p:cBhvr>
                                        <p:cTn id="53" dur="500"/>
                                        <p:tgtEl>
                                          <p:spTgt spid="3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linds(horizontal)">
                                      <p:cBhvr>
                                        <p:cTn id="63" dur="500"/>
                                        <p:tgtEl>
                                          <p:spTgt spid="3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linds(horizontal)">
                                      <p:cBhvr>
                                        <p:cTn id="68" dur="500"/>
                                        <p:tgtEl>
                                          <p:spTgt spid="3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blinds(horizontal)">
                                      <p:cBhvr>
                                        <p:cTn id="7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1981201" y="479426"/>
            <a:ext cx="8220075" cy="993775"/>
          </a:xfrm>
        </p:spPr>
        <p:txBody>
          <a:bodyPr/>
          <a:lstStyle/>
          <a:p>
            <a:pPr eaLnBrk="1" hangingPunct="1"/>
            <a:endParaRPr lang="en-GB" altLang="en-US" sz="3600" dirty="0"/>
          </a:p>
        </p:txBody>
      </p:sp>
      <p:sp>
        <p:nvSpPr>
          <p:cNvPr id="11267" name="TextBox 1"/>
          <p:cNvSpPr txBox="1">
            <a:spLocks noChangeArrowheads="1"/>
          </p:cNvSpPr>
          <p:nvPr/>
        </p:nvSpPr>
        <p:spPr bwMode="auto">
          <a:xfrm>
            <a:off x="2506664" y="1457326"/>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dirty="0">
                <a:solidFill>
                  <a:srgbClr val="CA085C"/>
                </a:solidFill>
              </a:rPr>
              <a:t>A</a:t>
            </a:r>
          </a:p>
        </p:txBody>
      </p:sp>
      <p:sp>
        <p:nvSpPr>
          <p:cNvPr id="16" name="TextBox 15"/>
          <p:cNvSpPr txBox="1">
            <a:spLocks noChangeArrowheads="1"/>
          </p:cNvSpPr>
          <p:nvPr/>
        </p:nvSpPr>
        <p:spPr bwMode="auto">
          <a:xfrm>
            <a:off x="2903538" y="1549401"/>
            <a:ext cx="264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a:solidFill>
                  <a:schemeClr val="tx1"/>
                </a:solidFill>
              </a:rPr>
              <a:t>lliteration</a:t>
            </a:r>
          </a:p>
        </p:txBody>
      </p:sp>
      <p:sp>
        <p:nvSpPr>
          <p:cNvPr id="17" name="TextBox 16"/>
          <p:cNvSpPr txBox="1">
            <a:spLocks noChangeArrowheads="1"/>
          </p:cNvSpPr>
          <p:nvPr/>
        </p:nvSpPr>
        <p:spPr bwMode="auto">
          <a:xfrm>
            <a:off x="2506664" y="1998664"/>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dirty="0">
                <a:solidFill>
                  <a:srgbClr val="CA085C"/>
                </a:solidFill>
              </a:rPr>
              <a:t>F</a:t>
            </a:r>
          </a:p>
        </p:txBody>
      </p:sp>
      <p:sp>
        <p:nvSpPr>
          <p:cNvPr id="28" name="TextBox 27"/>
          <p:cNvSpPr txBox="1">
            <a:spLocks noChangeArrowheads="1"/>
          </p:cNvSpPr>
          <p:nvPr/>
        </p:nvSpPr>
        <p:spPr bwMode="auto">
          <a:xfrm>
            <a:off x="2506664" y="2524126"/>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dirty="0">
                <a:solidFill>
                  <a:srgbClr val="CA085C"/>
                </a:solidFill>
              </a:rPr>
              <a:t>O</a:t>
            </a:r>
          </a:p>
        </p:txBody>
      </p:sp>
      <p:sp>
        <p:nvSpPr>
          <p:cNvPr id="29" name="TextBox 28"/>
          <p:cNvSpPr txBox="1">
            <a:spLocks noChangeArrowheads="1"/>
          </p:cNvSpPr>
          <p:nvPr/>
        </p:nvSpPr>
        <p:spPr bwMode="auto">
          <a:xfrm>
            <a:off x="2506664" y="3114676"/>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dirty="0">
                <a:solidFill>
                  <a:srgbClr val="CA085C"/>
                </a:solidFill>
              </a:rPr>
              <a:t>R</a:t>
            </a:r>
          </a:p>
        </p:txBody>
      </p:sp>
      <p:sp>
        <p:nvSpPr>
          <p:cNvPr id="30" name="TextBox 29"/>
          <p:cNvSpPr txBox="1">
            <a:spLocks noChangeArrowheads="1"/>
          </p:cNvSpPr>
          <p:nvPr/>
        </p:nvSpPr>
        <p:spPr bwMode="auto">
          <a:xfrm>
            <a:off x="2506664" y="3717926"/>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dirty="0">
                <a:solidFill>
                  <a:srgbClr val="CA085C"/>
                </a:solidFill>
              </a:rPr>
              <a:t>E</a:t>
            </a:r>
          </a:p>
        </p:txBody>
      </p:sp>
      <p:sp>
        <p:nvSpPr>
          <p:cNvPr id="31" name="TextBox 30"/>
          <p:cNvSpPr txBox="1">
            <a:spLocks noChangeArrowheads="1"/>
          </p:cNvSpPr>
          <p:nvPr/>
        </p:nvSpPr>
        <p:spPr bwMode="auto">
          <a:xfrm>
            <a:off x="2506664" y="4306889"/>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dirty="0">
                <a:solidFill>
                  <a:srgbClr val="CA085C"/>
                </a:solidFill>
              </a:rPr>
              <a:t>S</a:t>
            </a:r>
          </a:p>
        </p:txBody>
      </p:sp>
      <p:sp>
        <p:nvSpPr>
          <p:cNvPr id="32" name="TextBox 31"/>
          <p:cNvSpPr txBox="1">
            <a:spLocks noChangeArrowheads="1"/>
          </p:cNvSpPr>
          <p:nvPr/>
        </p:nvSpPr>
        <p:spPr bwMode="auto">
          <a:xfrm>
            <a:off x="2506664" y="4910139"/>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dirty="0">
                <a:solidFill>
                  <a:srgbClr val="CA085C"/>
                </a:solidFill>
              </a:rPr>
              <a:t>T</a:t>
            </a:r>
          </a:p>
        </p:txBody>
      </p:sp>
      <p:sp>
        <p:nvSpPr>
          <p:cNvPr id="33" name="TextBox 32"/>
          <p:cNvSpPr txBox="1">
            <a:spLocks noChangeArrowheads="1"/>
          </p:cNvSpPr>
          <p:nvPr/>
        </p:nvSpPr>
        <p:spPr bwMode="auto">
          <a:xfrm>
            <a:off x="2887663" y="2105026"/>
            <a:ext cx="264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a:solidFill>
                  <a:schemeClr val="tx1"/>
                </a:solidFill>
              </a:rPr>
              <a:t>acts</a:t>
            </a:r>
          </a:p>
        </p:txBody>
      </p:sp>
      <p:sp>
        <p:nvSpPr>
          <p:cNvPr id="34" name="TextBox 33"/>
          <p:cNvSpPr txBox="1">
            <a:spLocks noChangeArrowheads="1"/>
          </p:cNvSpPr>
          <p:nvPr/>
        </p:nvSpPr>
        <p:spPr bwMode="auto">
          <a:xfrm>
            <a:off x="2876551" y="2657477"/>
            <a:ext cx="2641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rPr>
              <a:t>pinions</a:t>
            </a:r>
          </a:p>
        </p:txBody>
      </p:sp>
      <p:sp>
        <p:nvSpPr>
          <p:cNvPr id="35" name="TextBox 34"/>
          <p:cNvSpPr txBox="1">
            <a:spLocks noChangeArrowheads="1"/>
          </p:cNvSpPr>
          <p:nvPr/>
        </p:nvSpPr>
        <p:spPr bwMode="auto">
          <a:xfrm>
            <a:off x="2903538" y="3241676"/>
            <a:ext cx="641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a:solidFill>
                  <a:schemeClr val="tx1"/>
                </a:solidFill>
              </a:rPr>
              <a:t>epetition (&amp;    hetorical Questions)</a:t>
            </a:r>
          </a:p>
        </p:txBody>
      </p:sp>
      <p:sp>
        <p:nvSpPr>
          <p:cNvPr id="36" name="TextBox 35"/>
          <p:cNvSpPr txBox="1">
            <a:spLocks noChangeArrowheads="1"/>
          </p:cNvSpPr>
          <p:nvPr/>
        </p:nvSpPr>
        <p:spPr bwMode="auto">
          <a:xfrm>
            <a:off x="2887663" y="3843339"/>
            <a:ext cx="6756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a:solidFill>
                  <a:schemeClr val="tx1"/>
                </a:solidFill>
              </a:rPr>
              <a:t>motive Language (&amp;   xaggeration) </a:t>
            </a:r>
          </a:p>
        </p:txBody>
      </p:sp>
      <p:sp>
        <p:nvSpPr>
          <p:cNvPr id="37" name="TextBox 36"/>
          <p:cNvSpPr txBox="1">
            <a:spLocks noChangeArrowheads="1"/>
          </p:cNvSpPr>
          <p:nvPr/>
        </p:nvSpPr>
        <p:spPr bwMode="auto">
          <a:xfrm>
            <a:off x="2887663" y="4435475"/>
            <a:ext cx="2641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a:solidFill>
                  <a:schemeClr val="tx1"/>
                </a:solidFill>
              </a:rPr>
              <a:t>tatistics</a:t>
            </a:r>
          </a:p>
        </p:txBody>
      </p:sp>
      <p:sp>
        <p:nvSpPr>
          <p:cNvPr id="38" name="TextBox 37"/>
          <p:cNvSpPr txBox="1">
            <a:spLocks noChangeArrowheads="1"/>
          </p:cNvSpPr>
          <p:nvPr/>
        </p:nvSpPr>
        <p:spPr bwMode="auto">
          <a:xfrm>
            <a:off x="2887663" y="5056189"/>
            <a:ext cx="264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800" dirty="0" err="1">
                <a:solidFill>
                  <a:schemeClr val="tx1">
                    <a:lumMod val="95000"/>
                    <a:lumOff val="5000"/>
                  </a:schemeClr>
                </a:solidFill>
              </a:rPr>
              <a:t>hree</a:t>
            </a:r>
            <a:r>
              <a:rPr lang="en-GB" altLang="en-US" sz="2800" dirty="0">
                <a:solidFill>
                  <a:schemeClr val="tx1">
                    <a:lumMod val="95000"/>
                    <a:lumOff val="5000"/>
                  </a:schemeClr>
                </a:solidFill>
              </a:rPr>
              <a:t> (rule of)</a:t>
            </a:r>
          </a:p>
        </p:txBody>
      </p:sp>
      <p:sp>
        <p:nvSpPr>
          <p:cNvPr id="39" name="TextBox 38"/>
          <p:cNvSpPr txBox="1">
            <a:spLocks noChangeArrowheads="1"/>
          </p:cNvSpPr>
          <p:nvPr/>
        </p:nvSpPr>
        <p:spPr bwMode="auto">
          <a:xfrm>
            <a:off x="6091239" y="3725864"/>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dirty="0">
                <a:solidFill>
                  <a:srgbClr val="CA085C"/>
                </a:solidFill>
              </a:rPr>
              <a:t>E</a:t>
            </a:r>
          </a:p>
        </p:txBody>
      </p:sp>
      <p:sp>
        <p:nvSpPr>
          <p:cNvPr id="40" name="TextBox 39"/>
          <p:cNvSpPr txBox="1">
            <a:spLocks noChangeArrowheads="1"/>
          </p:cNvSpPr>
          <p:nvPr/>
        </p:nvSpPr>
        <p:spPr bwMode="auto">
          <a:xfrm>
            <a:off x="4818064" y="3114676"/>
            <a:ext cx="795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4000" b="1">
                <a:solidFill>
                  <a:srgbClr val="CA085C"/>
                </a:solidFill>
              </a:rPr>
              <a:t>R</a:t>
            </a:r>
          </a:p>
        </p:txBody>
      </p:sp>
      <p:sp>
        <p:nvSpPr>
          <p:cNvPr id="2" name="Rounded Rectangle 1"/>
          <p:cNvSpPr/>
          <p:nvPr/>
        </p:nvSpPr>
        <p:spPr>
          <a:xfrm>
            <a:off x="2135188" y="5618164"/>
            <a:ext cx="3409950" cy="115252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am </a:t>
            </a:r>
            <a:r>
              <a:rPr lang="en-GB" dirty="0" smtClean="0"/>
              <a:t>wonderful and wise</a:t>
            </a:r>
            <a:r>
              <a:rPr lang="en-GB" dirty="0" smtClean="0"/>
              <a:t>.</a:t>
            </a:r>
            <a:endParaRPr lang="en-GB" dirty="0" smtClean="0"/>
          </a:p>
          <a:p>
            <a:pPr algn="ctr"/>
            <a:r>
              <a:rPr lang="en-GB" altLang="en-US" b="1" dirty="0">
                <a:solidFill>
                  <a:srgbClr val="CA085C"/>
                </a:solidFill>
              </a:rPr>
              <a:t>A</a:t>
            </a:r>
          </a:p>
          <a:p>
            <a:pPr algn="ctr"/>
            <a:endParaRPr lang="en-GB" dirty="0"/>
          </a:p>
        </p:txBody>
      </p:sp>
      <p:sp>
        <p:nvSpPr>
          <p:cNvPr id="3" name="Rounded Rectangle 2"/>
          <p:cNvSpPr/>
          <p:nvPr/>
        </p:nvSpPr>
        <p:spPr>
          <a:xfrm>
            <a:off x="9185275" y="1785937"/>
            <a:ext cx="2603500" cy="124380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know how to defeat the skeleton army.</a:t>
            </a:r>
          </a:p>
          <a:p>
            <a:pPr algn="ctr"/>
            <a:r>
              <a:rPr lang="en-GB" dirty="0">
                <a:solidFill>
                  <a:srgbClr val="D60093"/>
                </a:solidFill>
              </a:rPr>
              <a:t>F</a:t>
            </a:r>
            <a:endParaRPr lang="en-GB" dirty="0">
              <a:solidFill>
                <a:srgbClr val="D60093"/>
              </a:solidFill>
            </a:endParaRPr>
          </a:p>
        </p:txBody>
      </p:sp>
      <p:sp>
        <p:nvSpPr>
          <p:cNvPr id="4" name="Rounded Rectangle 3"/>
          <p:cNvSpPr/>
          <p:nvPr/>
        </p:nvSpPr>
        <p:spPr>
          <a:xfrm>
            <a:off x="8829675" y="3179765"/>
            <a:ext cx="2743200" cy="157876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a:p>
            <a:pPr algn="ctr"/>
            <a:r>
              <a:rPr lang="en-GB" dirty="0" smtClean="0"/>
              <a:t>I </a:t>
            </a:r>
            <a:r>
              <a:rPr lang="en-GB" dirty="0" smtClean="0"/>
              <a:t>am the </a:t>
            </a:r>
            <a:r>
              <a:rPr lang="en-GB" dirty="0" smtClean="0"/>
              <a:t>wisest</a:t>
            </a:r>
            <a:r>
              <a:rPr lang="en-GB" dirty="0" smtClean="0"/>
              <a:t> </a:t>
            </a:r>
            <a:r>
              <a:rPr lang="en-GB" dirty="0" smtClean="0"/>
              <a:t>woman in the world.</a:t>
            </a:r>
          </a:p>
          <a:p>
            <a:pPr algn="ctr"/>
            <a:r>
              <a:rPr lang="en-GB" altLang="en-US" b="1" dirty="0">
                <a:solidFill>
                  <a:srgbClr val="CA085C"/>
                </a:solidFill>
              </a:rPr>
              <a:t>E</a:t>
            </a:r>
          </a:p>
          <a:p>
            <a:pPr algn="ctr"/>
            <a:endParaRPr lang="en-GB" dirty="0" smtClean="0"/>
          </a:p>
          <a:p>
            <a:pPr algn="ctr"/>
            <a:endParaRPr lang="en-GB" altLang="en-US" b="1" dirty="0" smtClean="0">
              <a:solidFill>
                <a:srgbClr val="CA085C"/>
              </a:solidFill>
            </a:endParaRPr>
          </a:p>
          <a:p>
            <a:pPr algn="ctr"/>
            <a:endParaRPr lang="en-GB" dirty="0"/>
          </a:p>
        </p:txBody>
      </p:sp>
      <p:sp>
        <p:nvSpPr>
          <p:cNvPr id="5" name="Rounded Rectangle 4"/>
          <p:cNvSpPr/>
          <p:nvPr/>
        </p:nvSpPr>
        <p:spPr>
          <a:xfrm>
            <a:off x="5915025" y="5191125"/>
            <a:ext cx="2400300" cy="135255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can help you with your first task. I promise to help you with the first task.</a:t>
            </a:r>
          </a:p>
          <a:p>
            <a:pPr algn="ctr"/>
            <a:r>
              <a:rPr lang="en-GB" dirty="0">
                <a:solidFill>
                  <a:srgbClr val="D60093"/>
                </a:solidFill>
              </a:rPr>
              <a:t>R</a:t>
            </a:r>
            <a:endParaRPr lang="en-GB" dirty="0">
              <a:solidFill>
                <a:srgbClr val="D60093"/>
              </a:solidFill>
            </a:endParaRPr>
          </a:p>
        </p:txBody>
      </p:sp>
      <p:sp>
        <p:nvSpPr>
          <p:cNvPr id="6" name="Rounded Rectangle 5"/>
          <p:cNvSpPr/>
          <p:nvPr/>
        </p:nvSpPr>
        <p:spPr>
          <a:xfrm>
            <a:off x="290514" y="1530146"/>
            <a:ext cx="1552575" cy="219751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can you defeat the skeleton soldiers?</a:t>
            </a:r>
          </a:p>
          <a:p>
            <a:pPr algn="ctr"/>
            <a:endParaRPr lang="en-GB" altLang="en-US" b="1" dirty="0" smtClean="0">
              <a:solidFill>
                <a:srgbClr val="CA085C"/>
              </a:solidFill>
            </a:endParaRPr>
          </a:p>
          <a:p>
            <a:pPr algn="ctr"/>
            <a:endParaRPr lang="en-GB" altLang="en-US" b="1" dirty="0">
              <a:solidFill>
                <a:srgbClr val="CA085C"/>
              </a:solidFill>
            </a:endParaRPr>
          </a:p>
          <a:p>
            <a:pPr algn="ctr"/>
            <a:r>
              <a:rPr lang="en-GB" altLang="en-US" b="1" dirty="0" smtClean="0">
                <a:solidFill>
                  <a:srgbClr val="CA085C"/>
                </a:solidFill>
              </a:rPr>
              <a:t>R</a:t>
            </a:r>
          </a:p>
          <a:p>
            <a:pPr algn="ctr"/>
            <a:endParaRPr lang="en-GB" dirty="0"/>
          </a:p>
        </p:txBody>
      </p:sp>
      <p:sp>
        <p:nvSpPr>
          <p:cNvPr id="7" name="Rounded Rectangle 6"/>
          <p:cNvSpPr/>
          <p:nvPr/>
        </p:nvSpPr>
        <p:spPr>
          <a:xfrm>
            <a:off x="504825" y="3948114"/>
            <a:ext cx="1476376" cy="199548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smtClean="0"/>
          </a:p>
          <a:p>
            <a:pPr algn="ctr"/>
            <a:endParaRPr lang="en-GB" altLang="en-US" b="1" dirty="0" smtClean="0">
              <a:solidFill>
                <a:srgbClr val="CA085C"/>
              </a:solidFill>
            </a:endParaRPr>
          </a:p>
          <a:p>
            <a:pPr algn="ctr"/>
            <a:r>
              <a:rPr lang="en-GB" dirty="0" smtClean="0"/>
              <a:t>Normally, men are killed by the terrible skeleton soldiers.</a:t>
            </a:r>
          </a:p>
          <a:p>
            <a:pPr algn="ctr"/>
            <a:r>
              <a:rPr lang="en-GB" altLang="en-US" b="1" dirty="0" smtClean="0">
                <a:solidFill>
                  <a:srgbClr val="CA085C"/>
                </a:solidFill>
              </a:rPr>
              <a:t>S</a:t>
            </a:r>
            <a:endParaRPr lang="en-GB" altLang="en-US" b="1" dirty="0">
              <a:solidFill>
                <a:srgbClr val="CA085C"/>
              </a:solidFill>
            </a:endParaRPr>
          </a:p>
          <a:p>
            <a:pPr algn="ctr"/>
            <a:endParaRPr lang="en-GB" dirty="0" smtClean="0"/>
          </a:p>
          <a:p>
            <a:pPr algn="ctr"/>
            <a:endParaRPr lang="en-GB" dirty="0"/>
          </a:p>
        </p:txBody>
      </p:sp>
      <p:sp>
        <p:nvSpPr>
          <p:cNvPr id="8" name="Rounded Rectangle 7"/>
          <p:cNvSpPr/>
          <p:nvPr/>
        </p:nvSpPr>
        <p:spPr>
          <a:xfrm>
            <a:off x="4784727" y="1541328"/>
            <a:ext cx="1935161" cy="147478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Their swords are twenty metres wide.</a:t>
            </a:r>
          </a:p>
          <a:p>
            <a:pPr algn="ctr"/>
            <a:r>
              <a:rPr lang="en-GB" dirty="0">
                <a:solidFill>
                  <a:srgbClr val="D60093"/>
                </a:solidFill>
              </a:rPr>
              <a:t>E</a:t>
            </a:r>
            <a:endParaRPr lang="en-GB" dirty="0">
              <a:solidFill>
                <a:srgbClr val="D60093"/>
              </a:solidFill>
            </a:endParaRPr>
          </a:p>
        </p:txBody>
      </p:sp>
      <p:sp>
        <p:nvSpPr>
          <p:cNvPr id="9" name="Rounded Rectangle 8"/>
          <p:cNvSpPr/>
          <p:nvPr/>
        </p:nvSpPr>
        <p:spPr>
          <a:xfrm>
            <a:off x="7995445" y="447676"/>
            <a:ext cx="2955924" cy="121919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endParaRPr>
          </a:p>
          <a:p>
            <a:pPr algn="ctr"/>
            <a:r>
              <a:rPr lang="en-GB" altLang="en-US" b="1" dirty="0" smtClean="0">
                <a:solidFill>
                  <a:schemeClr val="bg1"/>
                </a:solidFill>
              </a:rPr>
              <a:t>Strong, wise and magical are my ideas.</a:t>
            </a:r>
          </a:p>
          <a:p>
            <a:pPr algn="ctr"/>
            <a:r>
              <a:rPr lang="en-GB" altLang="en-US" b="1" dirty="0" smtClean="0">
                <a:solidFill>
                  <a:srgbClr val="CA085C"/>
                </a:solidFill>
              </a:rPr>
              <a:t>T</a:t>
            </a:r>
            <a:endParaRPr lang="en-GB" altLang="en-US" b="1" dirty="0">
              <a:solidFill>
                <a:srgbClr val="CA085C"/>
              </a:solidFill>
            </a:endParaRPr>
          </a:p>
          <a:p>
            <a:pPr algn="ctr"/>
            <a:endParaRPr lang="en-GB" dirty="0"/>
          </a:p>
        </p:txBody>
      </p:sp>
      <p:sp>
        <p:nvSpPr>
          <p:cNvPr id="10" name="Rounded Rectangle 9"/>
          <p:cNvSpPr/>
          <p:nvPr/>
        </p:nvSpPr>
        <p:spPr>
          <a:xfrm>
            <a:off x="1328737" y="360364"/>
            <a:ext cx="6429375" cy="115252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b="1" u="sng" dirty="0">
                <a:solidFill>
                  <a:schemeClr val="tx1"/>
                </a:solidFill>
              </a:rPr>
              <a:t>Persuasive </a:t>
            </a:r>
            <a:r>
              <a:rPr lang="en-GB" altLang="en-US" sz="2800" b="1" u="sng" dirty="0" smtClean="0">
                <a:solidFill>
                  <a:schemeClr val="tx1"/>
                </a:solidFill>
              </a:rPr>
              <a:t>Devices</a:t>
            </a:r>
          </a:p>
          <a:p>
            <a:pPr algn="ctr"/>
            <a:r>
              <a:rPr lang="en-GB" sz="2800" b="1" dirty="0" smtClean="0">
                <a:solidFill>
                  <a:schemeClr val="tx1"/>
                </a:solidFill>
              </a:rPr>
              <a:t>Can you match each box with its device?</a:t>
            </a:r>
            <a:endParaRPr lang="en-GB" sz="2800" b="1" dirty="0">
              <a:solidFill>
                <a:schemeClr val="tx1"/>
              </a:solidFill>
            </a:endParaRPr>
          </a:p>
        </p:txBody>
      </p:sp>
      <p:sp>
        <p:nvSpPr>
          <p:cNvPr id="11" name="Rounded Rectangle 10"/>
          <p:cNvSpPr/>
          <p:nvPr/>
        </p:nvSpPr>
        <p:spPr>
          <a:xfrm>
            <a:off x="9048750" y="5370517"/>
            <a:ext cx="2876550" cy="140017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think the </a:t>
            </a:r>
            <a:r>
              <a:rPr lang="en-GB" dirty="0" smtClean="0"/>
              <a:t>boulder will crush them</a:t>
            </a:r>
            <a:r>
              <a:rPr lang="en-GB" dirty="0" smtClean="0"/>
              <a:t>.</a:t>
            </a:r>
            <a:endParaRPr lang="en-GB" dirty="0" smtClean="0"/>
          </a:p>
          <a:p>
            <a:pPr algn="ctr"/>
            <a:endParaRPr lang="en-GB" dirty="0" smtClean="0"/>
          </a:p>
          <a:p>
            <a:pPr algn="ctr"/>
            <a:r>
              <a:rPr lang="en-GB" altLang="en-US" b="1" dirty="0">
                <a:solidFill>
                  <a:srgbClr val="CA085C"/>
                </a:solidFill>
              </a:rPr>
              <a:t>O</a:t>
            </a:r>
          </a:p>
          <a:p>
            <a:pPr algn="ctr"/>
            <a:endParaRPr lang="en-GB" dirty="0"/>
          </a:p>
        </p:txBody>
      </p:sp>
    </p:spTree>
    <p:extLst>
      <p:ext uri="{BB962C8B-B14F-4D97-AF65-F5344CB8AC3E}">
        <p14:creationId xmlns:p14="http://schemas.microsoft.com/office/powerpoint/2010/main" val="3431632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linds(horizontal)">
                                      <p:cBhvr>
                                        <p:cTn id="37" dur="500"/>
                                        <p:tgtEl>
                                          <p:spTgt spid="3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linds(horizontal)">
                                      <p:cBhvr>
                                        <p:cTn id="40" dur="500"/>
                                        <p:tgtEl>
                                          <p:spTgt spid="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linds(horizontal)">
                                      <p:cBhvr>
                                        <p:cTn id="45" dur="500"/>
                                        <p:tgtEl>
                                          <p:spTgt spid="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linds(horizontal)">
                                      <p:cBhvr>
                                        <p:cTn id="53" dur="500"/>
                                        <p:tgtEl>
                                          <p:spTgt spid="3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linds(horizontal)">
                                      <p:cBhvr>
                                        <p:cTn id="63" dur="500"/>
                                        <p:tgtEl>
                                          <p:spTgt spid="3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linds(horizontal)">
                                      <p:cBhvr>
                                        <p:cTn id="68" dur="500"/>
                                        <p:tgtEl>
                                          <p:spTgt spid="3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blinds(horizontal)">
                                      <p:cBhvr>
                                        <p:cTn id="7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4"/>
          <a:stretch>
            <a:fillRect/>
          </a:stretch>
        </p:blipFill>
        <p:spPr>
          <a:xfrm>
            <a:off x="0" y="0"/>
            <a:ext cx="12340046" cy="6740298"/>
          </a:xfrm>
          <a:prstGeom prst="rect">
            <a:avLst/>
          </a:prstGeom>
        </p:spPr>
      </p:pic>
      <p:sp>
        <p:nvSpPr>
          <p:cNvPr id="4" name="Rounded Rectangle 3"/>
          <p:cNvSpPr/>
          <p:nvPr/>
        </p:nvSpPr>
        <p:spPr>
          <a:xfrm>
            <a:off x="444137" y="2481943"/>
            <a:ext cx="8421189" cy="381435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flipH="1">
            <a:off x="1933302" y="3082834"/>
            <a:ext cx="3579223" cy="3139321"/>
          </a:xfrm>
          <a:prstGeom prst="rect">
            <a:avLst/>
          </a:prstGeom>
          <a:noFill/>
        </p:spPr>
        <p:txBody>
          <a:bodyPr wrap="square" rtlCol="0">
            <a:spAutoFit/>
          </a:bodyPr>
          <a:lstStyle/>
          <a:p>
            <a:r>
              <a:rPr lang="en-GB" dirty="0" smtClean="0"/>
              <a:t>Today you are going to write sentences to explain to Jason, why you Medea can help him with the first task. Explain to Jason, what the task will involve. What he will have to do and how he can defeat the skeletons.  Listen to the story again from yesterday if it helps. Use the FOREST devices. You want Jason to realise, only you Medea can help him.</a:t>
            </a:r>
            <a:endParaRPr lang="en-GB" dirty="0"/>
          </a:p>
        </p:txBody>
      </p:sp>
      <p:pic>
        <p:nvPicPr>
          <p:cNvPr id="6" name="The golden Flee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71962" y="3901757"/>
            <a:ext cx="487363" cy="487363"/>
          </a:xfrm>
          <a:prstGeom prst="rect">
            <a:avLst/>
          </a:prstGeom>
        </p:spPr>
      </p:pic>
      <p:sp>
        <p:nvSpPr>
          <p:cNvPr id="7" name="Oval 6"/>
          <p:cNvSpPr/>
          <p:nvPr/>
        </p:nvSpPr>
        <p:spPr>
          <a:xfrm>
            <a:off x="6801393" y="2751909"/>
            <a:ext cx="1628503" cy="102067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Click to listen again.</a:t>
            </a:r>
            <a:endParaRPr lang="en-GB" dirty="0">
              <a:solidFill>
                <a:schemeClr val="tx1"/>
              </a:solidFill>
            </a:endParaRPr>
          </a:p>
        </p:txBody>
      </p:sp>
    </p:spTree>
    <p:extLst>
      <p:ext uri="{BB962C8B-B14F-4D97-AF65-F5344CB8AC3E}">
        <p14:creationId xmlns:p14="http://schemas.microsoft.com/office/powerpoint/2010/main" val="4139029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20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669" y="0"/>
            <a:ext cx="12340046" cy="6740298"/>
          </a:xfrm>
          <a:prstGeom prst="rect">
            <a:avLst/>
          </a:prstGeom>
        </p:spPr>
      </p:pic>
      <p:sp>
        <p:nvSpPr>
          <p:cNvPr id="5" name="Rectangle 4"/>
          <p:cNvSpPr/>
          <p:nvPr/>
        </p:nvSpPr>
        <p:spPr>
          <a:xfrm>
            <a:off x="444137" y="2351314"/>
            <a:ext cx="3779520" cy="3770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t>Mild</a:t>
            </a:r>
          </a:p>
          <a:p>
            <a:pPr algn="ctr"/>
            <a:r>
              <a:rPr lang="en-GB" dirty="0" smtClean="0"/>
              <a:t>Talk about what happens when Jason plants the dragon seeds in the ground.</a:t>
            </a:r>
          </a:p>
          <a:p>
            <a:pPr algn="ctr"/>
            <a:r>
              <a:rPr lang="en-GB" dirty="0" smtClean="0"/>
              <a:t>Then pretend you are Medea. Tell Jason in three sentences how you can</a:t>
            </a:r>
          </a:p>
          <a:p>
            <a:pPr algn="ctr"/>
            <a:r>
              <a:rPr lang="en-GB" dirty="0" smtClean="0"/>
              <a:t>Help him.</a:t>
            </a:r>
          </a:p>
          <a:p>
            <a:pPr marL="342900" indent="-342900" algn="ctr">
              <a:buAutoNum type="arabicPeriod"/>
            </a:pPr>
            <a:r>
              <a:rPr lang="en-GB" dirty="0" smtClean="0"/>
              <a:t>What happens to soldiers normally when they plant the seeds?</a:t>
            </a:r>
          </a:p>
          <a:p>
            <a:pPr marL="342900" indent="-342900" algn="ctr">
              <a:buAutoNum type="arabicPeriod"/>
            </a:pPr>
            <a:r>
              <a:rPr lang="en-GB" dirty="0" smtClean="0"/>
              <a:t>Describe the soldiers, use a strong adjective.</a:t>
            </a:r>
          </a:p>
          <a:p>
            <a:pPr marL="342900" indent="-342900" algn="ctr">
              <a:buAutoNum type="arabicPeriod"/>
            </a:pPr>
            <a:r>
              <a:rPr lang="en-GB" dirty="0" smtClean="0"/>
              <a:t>Describe yourself, say how amazing you are. Try and use two adjectives.</a:t>
            </a:r>
            <a:endParaRPr lang="en-GB" dirty="0"/>
          </a:p>
        </p:txBody>
      </p:sp>
      <p:sp>
        <p:nvSpPr>
          <p:cNvPr id="6" name="Rounded Rectangle 5"/>
          <p:cNvSpPr/>
          <p:nvPr/>
        </p:nvSpPr>
        <p:spPr>
          <a:xfrm>
            <a:off x="5643154" y="2447109"/>
            <a:ext cx="5965372" cy="3753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smtClean="0"/>
          </a:p>
          <a:p>
            <a:pPr algn="ctr"/>
            <a:endParaRPr lang="en-GB" u="sng" dirty="0"/>
          </a:p>
          <a:p>
            <a:pPr algn="ctr"/>
            <a:r>
              <a:rPr lang="en-GB" u="sng" dirty="0" smtClean="0"/>
              <a:t>Hot &amp; Spicy</a:t>
            </a:r>
          </a:p>
          <a:p>
            <a:pPr algn="ctr"/>
            <a:r>
              <a:rPr lang="en-GB" dirty="0" smtClean="0"/>
              <a:t>Use AFOREST devices to persuade Jason, that you can help him defeat the skeletons and succeed in the first challenge. Try to write at least five sentences. Use strong adjectives, alliteration, a rhetorical question and as many of the other devices as you can. Remember you are Medea, writing to Jason to persuade him, to let you help him.</a:t>
            </a:r>
            <a:endParaRPr lang="en-GB" dirty="0"/>
          </a:p>
        </p:txBody>
      </p:sp>
      <p:sp>
        <p:nvSpPr>
          <p:cNvPr id="7" name="Oval 6"/>
          <p:cNvSpPr/>
          <p:nvPr/>
        </p:nvSpPr>
        <p:spPr>
          <a:xfrm>
            <a:off x="4772297" y="1071154"/>
            <a:ext cx="5212078" cy="2434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t>Extra Challenge</a:t>
            </a:r>
          </a:p>
          <a:p>
            <a:pPr algn="ctr"/>
            <a:r>
              <a:rPr lang="en-GB" dirty="0" smtClean="0"/>
              <a:t>Write down in the past tense, what happened, when the dragon seeds were planted and why Medea was so amazing. Use AFOREST to persuade the reader, that Medea was awesome</a:t>
            </a:r>
            <a:endParaRPr lang="en-GB" dirty="0"/>
          </a:p>
        </p:txBody>
      </p:sp>
      <p:sp>
        <p:nvSpPr>
          <p:cNvPr id="8" name="Oval 7"/>
          <p:cNvSpPr/>
          <p:nvPr/>
        </p:nvSpPr>
        <p:spPr>
          <a:xfrm>
            <a:off x="4036423" y="5111931"/>
            <a:ext cx="2342605" cy="1358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Use your plan and word bank from Monday to help you.</a:t>
            </a:r>
            <a:endParaRPr lang="en-GB" dirty="0"/>
          </a:p>
        </p:txBody>
      </p:sp>
    </p:spTree>
    <p:extLst>
      <p:ext uri="{BB962C8B-B14F-4D97-AF65-F5344CB8AC3E}">
        <p14:creationId xmlns:p14="http://schemas.microsoft.com/office/powerpoint/2010/main" val="3690244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621</Words>
  <Application>Microsoft Office PowerPoint</Application>
  <PresentationFormat>Widescreen</PresentationFormat>
  <Paragraphs>109</Paragraphs>
  <Slides>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Sassoon Infant Rg</vt:lpstr>
      <vt:lpstr>Twinkl</vt:lpstr>
      <vt:lpstr>Twinkl SemiBold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Clayton</dc:creator>
  <cp:lastModifiedBy>Cathy Clayton</cp:lastModifiedBy>
  <cp:revision>7</cp:revision>
  <dcterms:created xsi:type="dcterms:W3CDTF">2020-05-18T21:14:03Z</dcterms:created>
  <dcterms:modified xsi:type="dcterms:W3CDTF">2020-05-18T22:00:46Z</dcterms:modified>
</cp:coreProperties>
</file>