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73" r:id="rId3"/>
    <p:sldId id="274" r:id="rId4"/>
    <p:sldId id="275" r:id="rId5"/>
    <p:sldId id="276" r:id="rId6"/>
    <p:sldId id="277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364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-168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5/17/2020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5/17/2020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baseline="0" dirty="0" smtClean="0">
                <a:solidFill>
                  <a:srgbClr val="000000"/>
                </a:solidFill>
                <a:latin typeface="Bariol"/>
              </a:rPr>
              <a:t>Children extend their knowledge of the whole and halves to recognise quarters of shapes, objects and quantities. They should understand that they are splitting the whole into 4 equal parts and that each part is one quarter.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3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baseline="0" dirty="0" smtClean="0">
                <a:latin typeface="Bariol"/>
              </a:rPr>
              <a:t>Children find quarters of shapes, objects and quantities.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baseline="0" dirty="0" smtClean="0">
                <a:latin typeface="Bariol"/>
              </a:rPr>
              <a:t>They begin by physically sharing amounts into four equal groups, or drawing around quantities then move towards .Children can be taught that half of half is also a quarter. To find a quarter </a:t>
            </a:r>
            <a:r>
              <a:rPr lang="en-GB" sz="1200" b="0" i="0" u="none" strike="noStrike" baseline="0" dirty="0" smtClean="0">
                <a:latin typeface="Bariol"/>
              </a:rPr>
              <a:t>¼ of 12</a:t>
            </a:r>
            <a:r>
              <a:rPr lang="en-GB" sz="1200" b="0" i="0" u="none" strike="noStrike" baseline="0" dirty="0" smtClean="0">
                <a:latin typeface="+mn-lt"/>
              </a:rPr>
              <a:t>, they first find the half of 12 </a:t>
            </a:r>
            <a:r>
              <a:rPr lang="en-GB" sz="1200" b="0" i="0" u="none" strike="noStrike" baseline="0" dirty="0" err="1" smtClean="0">
                <a:latin typeface="+mn-lt"/>
              </a:rPr>
              <a:t>i.e</a:t>
            </a:r>
            <a:r>
              <a:rPr lang="en-GB" sz="1200" b="0" i="0" u="none" strike="noStrike" baseline="0" dirty="0" smtClean="0">
                <a:latin typeface="+mn-lt"/>
              </a:rPr>
              <a:t> 6 and halve 6 again </a:t>
            </a:r>
            <a:r>
              <a:rPr lang="en-GB" sz="1200" b="0" i="0" u="none" strike="noStrike" baseline="0" dirty="0" err="1" smtClean="0">
                <a:latin typeface="+mn-lt"/>
              </a:rPr>
              <a:t>i.e</a:t>
            </a:r>
            <a:r>
              <a:rPr lang="en-GB" sz="1200" b="0" i="0" u="none" strike="noStrike" baseline="0" dirty="0" smtClean="0">
                <a:latin typeface="+mn-lt"/>
              </a:rPr>
              <a:t> 3 ,therefore ¼ of 12=3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76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90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= 3, B = 2, C = 1, D = 4, E = 5</a:t>
            </a:r>
          </a:p>
          <a:p>
            <a:r>
              <a:rPr lang="en-GB" dirty="0" smtClean="0"/>
              <a:t>F</a:t>
            </a:r>
          </a:p>
          <a:p>
            <a:r>
              <a:rPr lang="en-GB" dirty="0" smtClean="0"/>
              <a:t>Any alien with 1 eye and 5 arms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95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222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sz="1200" b="0" i="0" u="none" strike="noStrike" baseline="0" dirty="0" smtClean="0">
                <a:solidFill>
                  <a:srgbClr val="000000"/>
                </a:solidFill>
                <a:latin typeface="Bariol"/>
              </a:rPr>
              <a:t>Possible </a:t>
            </a:r>
            <a:r>
              <a:rPr lang="en-GB" sz="1200" b="0" i="0" u="none" strike="noStrike" baseline="0" dirty="0" err="1" smtClean="0">
                <a:solidFill>
                  <a:srgbClr val="000000"/>
                </a:solidFill>
                <a:latin typeface="Bariol"/>
              </a:rPr>
              <a:t>answer:When</a:t>
            </a:r>
            <a:r>
              <a:rPr lang="en-GB" sz="1200" b="0" i="0" u="none" strike="noStrike" baseline="0" dirty="0" smtClean="0">
                <a:solidFill>
                  <a:srgbClr val="000000"/>
                </a:solidFill>
                <a:latin typeface="Bariol"/>
              </a:rPr>
              <a:t> the whole is the same, one quarter will be smaller because it is one of four equal parts compared to a half which is one of two equal parts.</a:t>
            </a:r>
          </a:p>
          <a:p>
            <a:pPr marL="228600" indent="-228600">
              <a:buAutoNum type="arabicPeriod"/>
            </a:pPr>
            <a:r>
              <a:rPr lang="en-GB" sz="1200" b="0" i="0" u="none" strike="noStrike" baseline="0" dirty="0" smtClean="0">
                <a:solidFill>
                  <a:srgbClr val="000000"/>
                </a:solidFill>
                <a:latin typeface="Bariol"/>
              </a:rPr>
              <a:t>Children will need to split the shape into four equal parts in order to show that this is true. </a:t>
            </a:r>
          </a:p>
          <a:p>
            <a:pPr marL="228600" indent="-228600">
              <a:buAutoNum type="arabicPeriod"/>
            </a:pPr>
            <a:r>
              <a:rPr lang="en-GB" sz="1200" b="0" i="0" u="none" strike="noStrike" baseline="0" dirty="0" smtClean="0">
                <a:solidFill>
                  <a:srgbClr val="000000"/>
                </a:solidFill>
                <a:latin typeface="Bariol"/>
              </a:rPr>
              <a:t>Whitney has more because half of £6 is £3, whereas a quarter of £8 is only £2</a:t>
            </a:r>
          </a:p>
          <a:p>
            <a:pPr marL="228600" indent="-228600">
              <a:buAutoNum type="arabicPeriod" startAt="4"/>
            </a:pPr>
            <a:r>
              <a:rPr lang="en-GB" sz="1200" b="0" i="0" u="none" strike="noStrike" baseline="0" dirty="0" smtClean="0">
                <a:solidFill>
                  <a:srgbClr val="000000"/>
                </a:solidFill>
                <a:latin typeface="Bariol"/>
              </a:rPr>
              <a:t>This is incorrect, one quarter means 4 equal groups not just 4.One quarter of the marbles would be 5</a:t>
            </a:r>
          </a:p>
          <a:p>
            <a:r>
              <a:rPr lang="en-GB" sz="1200" b="0" i="0" u="none" strike="noStrike" baseline="0" dirty="0" smtClean="0">
                <a:solidFill>
                  <a:srgbClr val="000000"/>
                </a:solidFill>
                <a:latin typeface="Bariol"/>
              </a:rPr>
              <a:t>5.    Ribbon A was 20 cm; Ribbon B was 16 </a:t>
            </a:r>
            <a:r>
              <a:rPr lang="en-GB" sz="1200" b="0" i="0" u="none" strike="noStrike" baseline="0" err="1" smtClean="0">
                <a:solidFill>
                  <a:srgbClr val="000000"/>
                </a:solidFill>
                <a:latin typeface="Bariol"/>
              </a:rPr>
              <a:t>cm</a:t>
            </a:r>
            <a:r>
              <a:rPr lang="en-GB" sz="1200" b="0" i="0" u="none" strike="noStrike" baseline="0" smtClean="0">
                <a:solidFill>
                  <a:srgbClr val="000000"/>
                </a:solidFill>
                <a:latin typeface="Bariol"/>
              </a:rPr>
              <a:t>;  Ribbon </a:t>
            </a:r>
            <a:r>
              <a:rPr lang="en-GB" sz="1200" b="0" i="0" u="none" strike="noStrike" baseline="0" dirty="0" smtClean="0">
                <a:solidFill>
                  <a:srgbClr val="000000"/>
                </a:solidFill>
                <a:latin typeface="Bariol"/>
              </a:rPr>
              <a:t>A was 4cm longer.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1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5/17/2020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5/17/2020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5/17/2020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3rbg82/articles/zt7nfrd" TargetMode="External"/><Relationship Id="rId2" Type="http://schemas.openxmlformats.org/officeDocument/2006/relationships/hyperlink" Target="https://www.bbc.co.uk/bitesize/topics/z3rbg82/articles/zq2yfrd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9256" y="1591145"/>
            <a:ext cx="8500062" cy="2387600"/>
          </a:xfrm>
        </p:spPr>
        <p:txBody>
          <a:bodyPr/>
          <a:lstStyle/>
          <a:p>
            <a:r>
              <a:rPr lang="en-US" dirty="0" smtClean="0"/>
              <a:t>Year 2</a:t>
            </a:r>
            <a:br>
              <a:rPr lang="en-US" dirty="0" smtClean="0"/>
            </a:br>
            <a:r>
              <a:rPr lang="en-US" dirty="0" smtClean="0"/>
              <a:t>Fractions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4125" y="4447219"/>
            <a:ext cx="8500062" cy="865321"/>
          </a:xfrm>
        </p:spPr>
        <p:txBody>
          <a:bodyPr>
            <a:normAutofit fontScale="55000" lnSpcReduction="20000"/>
          </a:bodyPr>
          <a:lstStyle/>
          <a:p>
            <a:endParaRPr lang="en-GB" sz="3600" dirty="0" smtClean="0">
              <a:hlinkClick r:id="rId2"/>
            </a:endParaRPr>
          </a:p>
          <a:p>
            <a:r>
              <a:rPr lang="en-GB" sz="3600" dirty="0" smtClean="0">
                <a:hlinkClick r:id="rId2"/>
              </a:rPr>
              <a:t>https</a:t>
            </a:r>
            <a:r>
              <a:rPr lang="en-GB" sz="3600" dirty="0">
                <a:hlinkClick r:id="rId2"/>
              </a:rPr>
              <a:t>://</a:t>
            </a:r>
            <a:r>
              <a:rPr lang="en-GB" sz="3600" dirty="0" smtClean="0">
                <a:hlinkClick r:id="rId2"/>
              </a:rPr>
              <a:t>www.bbc.co.uk/bitesize/topics/z3rbg82/articles/zq2yfrd</a:t>
            </a:r>
            <a:endParaRPr lang="en-GB" sz="3600" dirty="0" smtClean="0"/>
          </a:p>
          <a:p>
            <a:r>
              <a:rPr lang="en-GB" sz="3600" dirty="0">
                <a:hlinkClick r:id="rId3"/>
              </a:rPr>
              <a:t>https://</a:t>
            </a:r>
            <a:r>
              <a:rPr lang="en-GB" sz="3600" dirty="0" smtClean="0">
                <a:hlinkClick r:id="rId3"/>
              </a:rPr>
              <a:t>www.bbc.co.uk/bitesize/topics/z3rbg82/articles/zt7nfrd</a:t>
            </a:r>
            <a:endParaRPr lang="en-GB" sz="3600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7853"/>
            <a:ext cx="9628632" cy="1362113"/>
          </a:xfrm>
        </p:spPr>
        <p:txBody>
          <a:bodyPr>
            <a:normAutofit/>
          </a:bodyPr>
          <a:lstStyle/>
          <a:p>
            <a:r>
              <a:rPr lang="en-GB" sz="3200" u="sng" dirty="0" smtClean="0">
                <a:latin typeface="Comic Sans MS" panose="030F0702030302020204" pitchFamily="66" charset="0"/>
              </a:rPr>
              <a:t>19.5.20</a:t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>Recognise and Find a Quarter</a:t>
            </a:r>
            <a:endParaRPr lang="en-GB" sz="3200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854" t="39012" r="28047" b="6351"/>
          <a:stretch/>
        </p:blipFill>
        <p:spPr>
          <a:xfrm>
            <a:off x="162232" y="1607573"/>
            <a:ext cx="5574892" cy="51739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2515277"/>
            <a:ext cx="5850194" cy="240065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Mathematical Talk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How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many equal parts have you split the whole into if you have split it into quarters?</a:t>
            </a:r>
          </a:p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In 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¼ </a:t>
            </a:r>
            <a:r>
              <a:rPr lang="en-GB" sz="11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what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does the 1 represent? What does the 4 represent?</a:t>
            </a:r>
          </a:p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Can you shade one quarter in different ways</a:t>
            </a: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How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do you know that you have shaded one quarter?</a:t>
            </a:r>
          </a:p>
          <a:p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How many quarters make a whole?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5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7853"/>
            <a:ext cx="9628632" cy="1362113"/>
          </a:xfrm>
        </p:spPr>
        <p:txBody>
          <a:bodyPr>
            <a:normAutofit/>
          </a:bodyPr>
          <a:lstStyle/>
          <a:p>
            <a:r>
              <a:rPr lang="en-GB" sz="3200" u="sng" dirty="0" smtClean="0">
                <a:latin typeface="Comic Sans MS" panose="030F0702030302020204" pitchFamily="66" charset="0"/>
              </a:rPr>
              <a:t>19.5.20</a:t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>Recognise and Find a Quarter</a:t>
            </a:r>
            <a:endParaRPr lang="en-GB" sz="3200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7809" t="20463" r="9117" b="6754"/>
          <a:stretch/>
        </p:blipFill>
        <p:spPr>
          <a:xfrm>
            <a:off x="176981" y="1533832"/>
            <a:ext cx="5604387" cy="53241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58349" y="2447889"/>
            <a:ext cx="6096000" cy="227754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Mathematical Talk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</a:t>
            </a:r>
            <a:r>
              <a:rPr lang="en-GB" dirty="0">
                <a:latin typeface="Comic Sans MS" panose="030F0702030302020204" pitchFamily="66" charset="0"/>
              </a:rPr>
              <a:t>is the whole? What is a half? What is a quarter?</a:t>
            </a:r>
          </a:p>
          <a:p>
            <a:r>
              <a:rPr lang="en-GB" dirty="0">
                <a:latin typeface="Comic Sans MS" panose="030F0702030302020204" pitchFamily="66" charset="0"/>
              </a:rPr>
              <a:t>Can you circle a quarter in a different way?</a:t>
            </a:r>
          </a:p>
          <a:p>
            <a:r>
              <a:rPr lang="en-GB" dirty="0">
                <a:latin typeface="Comic Sans MS" panose="030F0702030302020204" pitchFamily="66" charset="0"/>
              </a:rPr>
              <a:t>How do you know you have found </a:t>
            </a:r>
            <a:r>
              <a:rPr lang="en-GB" dirty="0" smtClean="0">
                <a:latin typeface="Comic Sans MS" panose="030F0702030302020204" pitchFamily="66" charset="0"/>
              </a:rPr>
              <a:t>¼ ?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What do you notice about half of 12 and one quarter of 12? Can you explain what has happened?</a:t>
            </a:r>
          </a:p>
          <a:p>
            <a:r>
              <a:rPr lang="en-GB" dirty="0">
                <a:latin typeface="Comic Sans MS" panose="030F0702030302020204" pitchFamily="66" charset="0"/>
              </a:rPr>
              <a:t>If a quarter is _____ then the whole is _____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7853"/>
            <a:ext cx="9628632" cy="1362113"/>
          </a:xfrm>
        </p:spPr>
        <p:txBody>
          <a:bodyPr>
            <a:normAutofit/>
          </a:bodyPr>
          <a:lstStyle/>
          <a:p>
            <a:r>
              <a:rPr lang="en-GB" sz="3200" u="sng" dirty="0" smtClean="0">
                <a:latin typeface="Comic Sans MS" panose="030F0702030302020204" pitchFamily="66" charset="0"/>
              </a:rPr>
              <a:t>19.5.20</a:t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>Recognise and Find a Quarter</a:t>
            </a:r>
            <a:endParaRPr lang="en-GB" sz="3200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302" t="16633" r="59673" b="52318"/>
          <a:stretch/>
        </p:blipFill>
        <p:spPr>
          <a:xfrm>
            <a:off x="168573" y="2419292"/>
            <a:ext cx="6184840" cy="3082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058" t="52157" r="59673" b="5746"/>
          <a:stretch/>
        </p:blipFill>
        <p:spPr>
          <a:xfrm>
            <a:off x="6710515" y="2028395"/>
            <a:ext cx="5029201" cy="347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6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7853"/>
            <a:ext cx="9628632" cy="1362113"/>
          </a:xfrm>
        </p:spPr>
        <p:txBody>
          <a:bodyPr>
            <a:normAutofit/>
          </a:bodyPr>
          <a:lstStyle/>
          <a:p>
            <a:r>
              <a:rPr lang="en-GB" sz="3200" u="sng" dirty="0" smtClean="0">
                <a:latin typeface="Comic Sans MS" panose="030F0702030302020204" pitchFamily="66" charset="0"/>
              </a:rPr>
              <a:t>19.5.20</a:t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>Recognise and Find a Quarter</a:t>
            </a:r>
            <a:endParaRPr lang="en-GB" sz="3200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005" t="17844" r="25440" b="26511"/>
          <a:stretch/>
        </p:blipFill>
        <p:spPr>
          <a:xfrm>
            <a:off x="1401096" y="1592483"/>
            <a:ext cx="8227536" cy="5172480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>
            <a:off x="9109587" y="377853"/>
            <a:ext cx="3082413" cy="27733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 with an Adult  and then look at the answer!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6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7853"/>
            <a:ext cx="9628632" cy="1362113"/>
          </a:xfrm>
        </p:spPr>
        <p:txBody>
          <a:bodyPr>
            <a:normAutofit/>
          </a:bodyPr>
          <a:lstStyle/>
          <a:p>
            <a:r>
              <a:rPr lang="en-GB" sz="3200" u="sng" dirty="0" smtClean="0">
                <a:latin typeface="Comic Sans MS" panose="030F0702030302020204" pitchFamily="66" charset="0"/>
              </a:rPr>
              <a:t>19.5.20</a:t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>Recognise and Find a Quarter</a:t>
            </a:r>
            <a:endParaRPr lang="en-GB" sz="3200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119" t="21875" r="25213" b="21270"/>
          <a:stretch/>
        </p:blipFill>
        <p:spPr>
          <a:xfrm>
            <a:off x="0" y="1916948"/>
            <a:ext cx="6429429" cy="4056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231" t="29335" r="25554" b="12802"/>
          <a:stretch/>
        </p:blipFill>
        <p:spPr>
          <a:xfrm>
            <a:off x="7073441" y="2256334"/>
            <a:ext cx="4631171" cy="3525036"/>
          </a:xfrm>
          <a:prstGeom prst="rect">
            <a:avLst/>
          </a:prstGeom>
        </p:spPr>
      </p:pic>
      <p:sp>
        <p:nvSpPr>
          <p:cNvPr id="6" name="Explosion 1 5"/>
          <p:cNvSpPr/>
          <p:nvPr/>
        </p:nvSpPr>
        <p:spPr>
          <a:xfrm>
            <a:off x="6990735" y="1916948"/>
            <a:ext cx="5043949" cy="466083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 with an Adult  and then look at the answer!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50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7853"/>
            <a:ext cx="9628632" cy="1362113"/>
          </a:xfrm>
        </p:spPr>
        <p:txBody>
          <a:bodyPr>
            <a:normAutofit/>
          </a:bodyPr>
          <a:lstStyle/>
          <a:p>
            <a:r>
              <a:rPr lang="en-GB" sz="3200" u="sng" dirty="0" smtClean="0">
                <a:latin typeface="Comic Sans MS" panose="030F0702030302020204" pitchFamily="66" charset="0"/>
              </a:rPr>
              <a:t>19.5.20</a:t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>Recognise and Find a Quarter</a:t>
            </a:r>
            <a:endParaRPr lang="en-GB" sz="3200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35" t="19657" r="66927" b="30948"/>
          <a:stretch/>
        </p:blipFill>
        <p:spPr>
          <a:xfrm>
            <a:off x="50782" y="3607077"/>
            <a:ext cx="3082413" cy="321357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055" t="19052" r="24987" b="31754"/>
          <a:stretch/>
        </p:blipFill>
        <p:spPr>
          <a:xfrm>
            <a:off x="3108222" y="1618288"/>
            <a:ext cx="2882865" cy="30717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9396" t="21875" r="23853" b="17237"/>
          <a:stretch/>
        </p:blipFill>
        <p:spPr>
          <a:xfrm>
            <a:off x="6069994" y="377853"/>
            <a:ext cx="2769822" cy="354443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096" t="21270" r="67040" b="43352"/>
          <a:stretch/>
        </p:blipFill>
        <p:spPr>
          <a:xfrm>
            <a:off x="6133263" y="4010020"/>
            <a:ext cx="3495369" cy="258795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096" t="59206" r="67040" b="8367"/>
          <a:stretch/>
        </p:blipFill>
        <p:spPr>
          <a:xfrm>
            <a:off x="8918723" y="1235192"/>
            <a:ext cx="3244671" cy="237206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710600" y="54293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2"/>
                </a:solidFill>
              </a:rPr>
              <a:t>5.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18271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9054527" y="76253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2"/>
                </a:solidFill>
              </a:rPr>
              <a:t>4.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1693" y="526234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3.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709375" y="173996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1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237</TotalTime>
  <Words>433</Words>
  <Application>Microsoft Office PowerPoint</Application>
  <PresentationFormat>Widescreen</PresentationFormat>
  <Paragraphs>47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Bariol</vt:lpstr>
      <vt:lpstr>Calibri</vt:lpstr>
      <vt:lpstr>Comic Sans MS</vt:lpstr>
      <vt:lpstr>Wingdings</vt:lpstr>
      <vt:lpstr>Educational subjects 16x9</vt:lpstr>
      <vt:lpstr>Year 2 Fractions</vt:lpstr>
      <vt:lpstr>19.5.20 Recognise and Find a Quarter</vt:lpstr>
      <vt:lpstr>19.5.20 Recognise and Find a Quarter</vt:lpstr>
      <vt:lpstr>19.5.20 Recognise and Find a Quarter</vt:lpstr>
      <vt:lpstr>19.5.20 Recognise and Find a Quarter</vt:lpstr>
      <vt:lpstr>19.5.20 Recognise and Find a Quarter</vt:lpstr>
      <vt:lpstr>19.5.20 Recognise and Find a Quarter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</dc:title>
  <dc:creator>Sonia Jain</dc:creator>
  <cp:lastModifiedBy>Sonia Jain</cp:lastModifiedBy>
  <cp:revision>13</cp:revision>
  <dcterms:created xsi:type="dcterms:W3CDTF">2020-05-14T11:30:54Z</dcterms:created>
  <dcterms:modified xsi:type="dcterms:W3CDTF">2020-05-17T18:35:04Z</dcterms:modified>
</cp:coreProperties>
</file>