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3AB22AF-D773-426F-A7FD-AF71BF469FA7}"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3CEA86-FE53-47D7-9120-3C13E5EF42D5}" type="slidenum">
              <a:rPr lang="en-GB" smtClean="0"/>
              <a:t>‹#›</a:t>
            </a:fld>
            <a:endParaRPr lang="en-GB"/>
          </a:p>
        </p:txBody>
      </p:sp>
    </p:spTree>
    <p:extLst>
      <p:ext uri="{BB962C8B-B14F-4D97-AF65-F5344CB8AC3E}">
        <p14:creationId xmlns:p14="http://schemas.microsoft.com/office/powerpoint/2010/main" val="670575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AB22AF-D773-426F-A7FD-AF71BF469FA7}"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3CEA86-FE53-47D7-9120-3C13E5EF42D5}" type="slidenum">
              <a:rPr lang="en-GB" smtClean="0"/>
              <a:t>‹#›</a:t>
            </a:fld>
            <a:endParaRPr lang="en-GB"/>
          </a:p>
        </p:txBody>
      </p:sp>
    </p:spTree>
    <p:extLst>
      <p:ext uri="{BB962C8B-B14F-4D97-AF65-F5344CB8AC3E}">
        <p14:creationId xmlns:p14="http://schemas.microsoft.com/office/powerpoint/2010/main" val="1354037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AB22AF-D773-426F-A7FD-AF71BF469FA7}"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3CEA86-FE53-47D7-9120-3C13E5EF42D5}" type="slidenum">
              <a:rPr lang="en-GB" smtClean="0"/>
              <a:t>‹#›</a:t>
            </a:fld>
            <a:endParaRPr lang="en-GB"/>
          </a:p>
        </p:txBody>
      </p:sp>
    </p:spTree>
    <p:extLst>
      <p:ext uri="{BB962C8B-B14F-4D97-AF65-F5344CB8AC3E}">
        <p14:creationId xmlns:p14="http://schemas.microsoft.com/office/powerpoint/2010/main" val="1394740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AB22AF-D773-426F-A7FD-AF71BF469FA7}"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3CEA86-FE53-47D7-9120-3C13E5EF42D5}" type="slidenum">
              <a:rPr lang="en-GB" smtClean="0"/>
              <a:t>‹#›</a:t>
            </a:fld>
            <a:endParaRPr lang="en-GB"/>
          </a:p>
        </p:txBody>
      </p:sp>
    </p:spTree>
    <p:extLst>
      <p:ext uri="{BB962C8B-B14F-4D97-AF65-F5344CB8AC3E}">
        <p14:creationId xmlns:p14="http://schemas.microsoft.com/office/powerpoint/2010/main" val="3752409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AB22AF-D773-426F-A7FD-AF71BF469FA7}" type="datetimeFigureOut">
              <a:rPr lang="en-GB" smtClean="0"/>
              <a:t>18/05/2020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3CEA86-FE53-47D7-9120-3C13E5EF42D5}" type="slidenum">
              <a:rPr lang="en-GB" smtClean="0"/>
              <a:t>‹#›</a:t>
            </a:fld>
            <a:endParaRPr lang="en-GB"/>
          </a:p>
        </p:txBody>
      </p:sp>
    </p:spTree>
    <p:extLst>
      <p:ext uri="{BB962C8B-B14F-4D97-AF65-F5344CB8AC3E}">
        <p14:creationId xmlns:p14="http://schemas.microsoft.com/office/powerpoint/2010/main" val="2095374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3AB22AF-D773-426F-A7FD-AF71BF469FA7}"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3CEA86-FE53-47D7-9120-3C13E5EF42D5}" type="slidenum">
              <a:rPr lang="en-GB" smtClean="0"/>
              <a:t>‹#›</a:t>
            </a:fld>
            <a:endParaRPr lang="en-GB"/>
          </a:p>
        </p:txBody>
      </p:sp>
    </p:spTree>
    <p:extLst>
      <p:ext uri="{BB962C8B-B14F-4D97-AF65-F5344CB8AC3E}">
        <p14:creationId xmlns:p14="http://schemas.microsoft.com/office/powerpoint/2010/main" val="2648711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3AB22AF-D773-426F-A7FD-AF71BF469FA7}" type="datetimeFigureOut">
              <a:rPr lang="en-GB" smtClean="0"/>
              <a:t>18/05/2020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3CEA86-FE53-47D7-9120-3C13E5EF42D5}" type="slidenum">
              <a:rPr lang="en-GB" smtClean="0"/>
              <a:t>‹#›</a:t>
            </a:fld>
            <a:endParaRPr lang="en-GB"/>
          </a:p>
        </p:txBody>
      </p:sp>
    </p:spTree>
    <p:extLst>
      <p:ext uri="{BB962C8B-B14F-4D97-AF65-F5344CB8AC3E}">
        <p14:creationId xmlns:p14="http://schemas.microsoft.com/office/powerpoint/2010/main" val="270849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3AB22AF-D773-426F-A7FD-AF71BF469FA7}" type="datetimeFigureOut">
              <a:rPr lang="en-GB" smtClean="0"/>
              <a:t>18/05/2020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3CEA86-FE53-47D7-9120-3C13E5EF42D5}" type="slidenum">
              <a:rPr lang="en-GB" smtClean="0"/>
              <a:t>‹#›</a:t>
            </a:fld>
            <a:endParaRPr lang="en-GB"/>
          </a:p>
        </p:txBody>
      </p:sp>
    </p:spTree>
    <p:extLst>
      <p:ext uri="{BB962C8B-B14F-4D97-AF65-F5344CB8AC3E}">
        <p14:creationId xmlns:p14="http://schemas.microsoft.com/office/powerpoint/2010/main" val="3511335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AB22AF-D773-426F-A7FD-AF71BF469FA7}" type="datetimeFigureOut">
              <a:rPr lang="en-GB" smtClean="0"/>
              <a:t>18/05/2020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3CEA86-FE53-47D7-9120-3C13E5EF42D5}" type="slidenum">
              <a:rPr lang="en-GB" smtClean="0"/>
              <a:t>‹#›</a:t>
            </a:fld>
            <a:endParaRPr lang="en-GB"/>
          </a:p>
        </p:txBody>
      </p:sp>
    </p:spTree>
    <p:extLst>
      <p:ext uri="{BB962C8B-B14F-4D97-AF65-F5344CB8AC3E}">
        <p14:creationId xmlns:p14="http://schemas.microsoft.com/office/powerpoint/2010/main" val="3786623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AB22AF-D773-426F-A7FD-AF71BF469FA7}"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3CEA86-FE53-47D7-9120-3C13E5EF42D5}" type="slidenum">
              <a:rPr lang="en-GB" smtClean="0"/>
              <a:t>‹#›</a:t>
            </a:fld>
            <a:endParaRPr lang="en-GB"/>
          </a:p>
        </p:txBody>
      </p:sp>
    </p:spTree>
    <p:extLst>
      <p:ext uri="{BB962C8B-B14F-4D97-AF65-F5344CB8AC3E}">
        <p14:creationId xmlns:p14="http://schemas.microsoft.com/office/powerpoint/2010/main" val="697333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AB22AF-D773-426F-A7FD-AF71BF469FA7}" type="datetimeFigureOut">
              <a:rPr lang="en-GB" smtClean="0"/>
              <a:t>18/05/2020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3CEA86-FE53-47D7-9120-3C13E5EF42D5}" type="slidenum">
              <a:rPr lang="en-GB" smtClean="0"/>
              <a:t>‹#›</a:t>
            </a:fld>
            <a:endParaRPr lang="en-GB"/>
          </a:p>
        </p:txBody>
      </p:sp>
    </p:spTree>
    <p:extLst>
      <p:ext uri="{BB962C8B-B14F-4D97-AF65-F5344CB8AC3E}">
        <p14:creationId xmlns:p14="http://schemas.microsoft.com/office/powerpoint/2010/main" val="151471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B22AF-D773-426F-A7FD-AF71BF469FA7}" type="datetimeFigureOut">
              <a:rPr lang="en-GB" smtClean="0"/>
              <a:t>18/05/2020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CEA86-FE53-47D7-9120-3C13E5EF42D5}" type="slidenum">
              <a:rPr lang="en-GB" smtClean="0"/>
              <a:t>‹#›</a:t>
            </a:fld>
            <a:endParaRPr lang="en-GB"/>
          </a:p>
        </p:txBody>
      </p:sp>
    </p:spTree>
    <p:extLst>
      <p:ext uri="{BB962C8B-B14F-4D97-AF65-F5344CB8AC3E}">
        <p14:creationId xmlns:p14="http://schemas.microsoft.com/office/powerpoint/2010/main" val="459565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74000">
              <a:schemeClr val="accent6">
                <a:lumMod val="60000"/>
                <a:lumOff val="40000"/>
              </a:schemeClr>
            </a:gs>
            <a:gs pos="91000">
              <a:schemeClr val="accent6">
                <a:lumMod val="40000"/>
                <a:lumOff val="60000"/>
              </a:schemeClr>
            </a:gs>
            <a:gs pos="10000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601416" y="403811"/>
            <a:ext cx="4226789" cy="819355"/>
          </a:xfrm>
          <a:solidFill>
            <a:schemeClr val="accent4">
              <a:lumMod val="60000"/>
              <a:lumOff val="40000"/>
            </a:schemeClr>
          </a:solidFill>
        </p:spPr>
        <p:txBody>
          <a:bodyPr>
            <a:noAutofit/>
          </a:bodyPr>
          <a:lstStyle/>
          <a:p>
            <a:r>
              <a:rPr lang="en-GB" sz="2800" dirty="0" smtClean="0">
                <a:latin typeface="Old English Text MT" panose="03040902040508030806" pitchFamily="66" charset="0"/>
              </a:rPr>
              <a:t>Anglo-Saxon England – The Warrior Queen</a:t>
            </a:r>
            <a:endParaRPr lang="en-GB" sz="2800" dirty="0">
              <a:latin typeface="Old English Text MT" panose="03040902040508030806" pitchFamily="66" charset="0"/>
            </a:endParaRPr>
          </a:p>
        </p:txBody>
      </p:sp>
      <p:sp>
        <p:nvSpPr>
          <p:cNvPr id="7" name="Content Placeholder 6"/>
          <p:cNvSpPr>
            <a:spLocks noGrp="1"/>
          </p:cNvSpPr>
          <p:nvPr>
            <p:ph sz="half" idx="1"/>
          </p:nvPr>
        </p:nvSpPr>
        <p:spPr>
          <a:xfrm>
            <a:off x="245041" y="2432304"/>
            <a:ext cx="7006151" cy="4326783"/>
          </a:xfrm>
          <a:solidFill>
            <a:schemeClr val="accent4">
              <a:lumMod val="40000"/>
              <a:lumOff val="60000"/>
            </a:schemeClr>
          </a:solidFill>
        </p:spPr>
        <p:txBody>
          <a:bodyPr>
            <a:normAutofit/>
          </a:bodyPr>
          <a:lstStyle/>
          <a:p>
            <a:pPr marL="0" indent="0">
              <a:buNone/>
            </a:pPr>
            <a:r>
              <a:rPr lang="en-GB" sz="1800" dirty="0" smtClean="0">
                <a:latin typeface="Comic Sans MS" panose="030F0702030302020204" pitchFamily="66" charset="0"/>
              </a:rPr>
              <a:t>The writer of yesterday’s story was careful to point out that it is not known which parts of the story may be true. </a:t>
            </a:r>
          </a:p>
          <a:p>
            <a:pPr marL="0" indent="0">
              <a:buNone/>
            </a:pPr>
            <a:endParaRPr lang="en-GB" sz="1800" dirty="0" smtClean="0">
              <a:latin typeface="Comic Sans MS" panose="030F0702030302020204" pitchFamily="66" charset="0"/>
            </a:endParaRPr>
          </a:p>
          <a:p>
            <a:pPr marL="0" indent="0">
              <a:buNone/>
            </a:pPr>
            <a:r>
              <a:rPr lang="en-GB" sz="1800" dirty="0" smtClean="0">
                <a:latin typeface="Comic Sans MS" panose="030F0702030302020204" pitchFamily="66" charset="0"/>
              </a:rPr>
              <a:t>We know that the people existed because we can find a record of them and who married who. There are a few records kept as chronicles of the time, so we know that there is a certain amount of evidence. King Alfred’s biography was written while he was still alive. </a:t>
            </a:r>
          </a:p>
          <a:p>
            <a:pPr marL="0" indent="0">
              <a:buNone/>
            </a:pPr>
            <a:endParaRPr lang="en-GB" sz="1800" dirty="0" smtClean="0">
              <a:latin typeface="Comic Sans MS" panose="030F0702030302020204" pitchFamily="66" charset="0"/>
            </a:endParaRPr>
          </a:p>
          <a:p>
            <a:pPr marL="0" indent="0">
              <a:buNone/>
            </a:pPr>
            <a:r>
              <a:rPr lang="en-GB" sz="1800" dirty="0" smtClean="0">
                <a:latin typeface="Comic Sans MS" panose="030F0702030302020204" pitchFamily="66" charset="0"/>
              </a:rPr>
              <a:t>We know that the Anglo-Saxons finally managed to get control of their country. And went on to fight other wars and get defeated at a later stage. </a:t>
            </a:r>
          </a:p>
          <a:p>
            <a:pPr marL="0" indent="0">
              <a:buNone/>
            </a:pPr>
            <a:r>
              <a:rPr lang="en-GB" sz="1800" dirty="0" smtClean="0">
                <a:latin typeface="Comic Sans MS" panose="030F0702030302020204" pitchFamily="66" charset="0"/>
              </a:rPr>
              <a:t>As far as our text goes, there are some clues as to the parts that are true and which have been made up. </a:t>
            </a:r>
            <a:endParaRPr lang="en-GB" sz="2000" dirty="0" smtClean="0">
              <a:latin typeface="Comic Sans MS" panose="030F0702030302020204" pitchFamily="66" charset="0"/>
            </a:endParaRPr>
          </a:p>
          <a:p>
            <a:pPr marL="0" indent="0">
              <a:buNone/>
            </a:pPr>
            <a:endParaRPr lang="en-GB" sz="2000" dirty="0" smtClean="0">
              <a:latin typeface="Comic Sans MS" panose="030F0702030302020204" pitchFamily="66" charset="0"/>
            </a:endParaRPr>
          </a:p>
        </p:txBody>
      </p:sp>
      <p:sp>
        <p:nvSpPr>
          <p:cNvPr id="8" name="Content Placeholder 7"/>
          <p:cNvSpPr>
            <a:spLocks noGrp="1"/>
          </p:cNvSpPr>
          <p:nvPr>
            <p:ph sz="half" idx="2"/>
          </p:nvPr>
        </p:nvSpPr>
        <p:spPr>
          <a:xfrm>
            <a:off x="7562088" y="1455174"/>
            <a:ext cx="4305446" cy="5230761"/>
          </a:xfrm>
          <a:solidFill>
            <a:schemeClr val="accent6">
              <a:lumMod val="75000"/>
            </a:schemeClr>
          </a:solidFill>
          <a:ln>
            <a:solidFill>
              <a:schemeClr val="accent6">
                <a:lumMod val="60000"/>
                <a:lumOff val="40000"/>
              </a:schemeClr>
            </a:solidFill>
          </a:ln>
        </p:spPr>
        <p:txBody>
          <a:bodyPr>
            <a:normAutofit/>
          </a:bodyPr>
          <a:lstStyle/>
          <a:p>
            <a:pPr marL="0" indent="0">
              <a:buNone/>
            </a:pPr>
            <a:endParaRPr lang="en-GB" dirty="0" smtClean="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smtClean="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sz="4400" dirty="0">
              <a:latin typeface="Comic Sans MS" panose="030F0702030302020204" pitchFamily="66" charset="0"/>
            </a:endParaRPr>
          </a:p>
        </p:txBody>
      </p:sp>
      <p:pic>
        <p:nvPicPr>
          <p:cNvPr id="9" name="Picture 8"/>
          <p:cNvPicPr>
            <a:picLocks noChangeAspect="1"/>
          </p:cNvPicPr>
          <p:nvPr/>
        </p:nvPicPr>
        <p:blipFill>
          <a:blip r:embed="rId2"/>
          <a:stretch>
            <a:fillRect/>
          </a:stretch>
        </p:blipFill>
        <p:spPr>
          <a:xfrm>
            <a:off x="8042783" y="1810512"/>
            <a:ext cx="3328835" cy="4683387"/>
          </a:xfrm>
          <a:prstGeom prst="rect">
            <a:avLst/>
          </a:prstGeom>
        </p:spPr>
      </p:pic>
      <p:sp>
        <p:nvSpPr>
          <p:cNvPr id="2" name="Rectangle 1"/>
          <p:cNvSpPr/>
          <p:nvPr/>
        </p:nvSpPr>
        <p:spPr>
          <a:xfrm>
            <a:off x="245041" y="192890"/>
            <a:ext cx="7198173" cy="205653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smtClean="0">
              <a:latin typeface="Comic Sans MS" panose="030F0702030302020204" pitchFamily="66" charset="0"/>
            </a:endParaRPr>
          </a:p>
          <a:p>
            <a:pPr algn="ctr"/>
            <a:r>
              <a:rPr lang="en-GB" sz="2800" dirty="0" smtClean="0">
                <a:latin typeface="Comic Sans MS" panose="030F0702030302020204" pitchFamily="66" charset="0"/>
              </a:rPr>
              <a:t>Wedn</a:t>
            </a:r>
            <a:r>
              <a:rPr lang="en-GB" sz="2800" dirty="0" smtClean="0">
                <a:latin typeface="Comic Sans MS" panose="030F0702030302020204" pitchFamily="66" charset="0"/>
              </a:rPr>
              <a:t>esday 20</a:t>
            </a:r>
            <a:r>
              <a:rPr lang="en-GB" sz="2800" baseline="30000" dirty="0" smtClean="0">
                <a:latin typeface="Comic Sans MS" panose="030F0702030302020204" pitchFamily="66" charset="0"/>
              </a:rPr>
              <a:t>th</a:t>
            </a:r>
            <a:r>
              <a:rPr lang="en-GB" sz="2800" dirty="0" smtClean="0">
                <a:latin typeface="Comic Sans MS" panose="030F0702030302020204" pitchFamily="66" charset="0"/>
              </a:rPr>
              <a:t> </a:t>
            </a:r>
            <a:r>
              <a:rPr lang="en-GB" sz="2800" dirty="0">
                <a:latin typeface="Comic Sans MS" panose="030F0702030302020204" pitchFamily="66" charset="0"/>
              </a:rPr>
              <a:t>May 2020</a:t>
            </a:r>
          </a:p>
          <a:p>
            <a:endParaRPr lang="en-GB" sz="2800" dirty="0" smtClean="0">
              <a:latin typeface="Comic Sans MS" panose="030F0702030302020204" pitchFamily="66" charset="0"/>
            </a:endParaRPr>
          </a:p>
          <a:p>
            <a:r>
              <a:rPr lang="en-GB" sz="2800" dirty="0" smtClean="0">
                <a:latin typeface="Comic Sans MS" panose="030F0702030302020204" pitchFamily="66" charset="0"/>
              </a:rPr>
              <a:t>LO </a:t>
            </a:r>
            <a:r>
              <a:rPr lang="en-GB" sz="2800" dirty="0" smtClean="0">
                <a:latin typeface="Comic Sans MS" panose="030F0702030302020204" pitchFamily="66" charset="0"/>
              </a:rPr>
              <a:t>To </a:t>
            </a:r>
            <a:r>
              <a:rPr lang="en-GB" sz="2800" dirty="0" smtClean="0">
                <a:latin typeface="Comic Sans MS" panose="030F0702030302020204" pitchFamily="66" charset="0"/>
              </a:rPr>
              <a:t>compare features of a text</a:t>
            </a:r>
            <a:r>
              <a:rPr lang="en-GB" sz="2800" dirty="0" smtClean="0">
                <a:latin typeface="Comic Sans MS" panose="030F0702030302020204" pitchFamily="66" charset="0"/>
              </a:rPr>
              <a:t>.</a:t>
            </a:r>
            <a:endParaRPr lang="en-GB" sz="2800" dirty="0">
              <a:latin typeface="Comic Sans MS" panose="030F0702030302020204" pitchFamily="66" charset="0"/>
            </a:endParaRPr>
          </a:p>
          <a:p>
            <a:pPr algn="ctr"/>
            <a:endParaRPr lang="en-GB" sz="2800" dirty="0"/>
          </a:p>
        </p:txBody>
      </p:sp>
    </p:spTree>
    <p:extLst>
      <p:ext uri="{BB962C8B-B14F-4D97-AF65-F5344CB8AC3E}">
        <p14:creationId xmlns:p14="http://schemas.microsoft.com/office/powerpoint/2010/main" val="3370065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118872"/>
            <a:ext cx="10515600" cy="749808"/>
          </a:xfrm>
          <a:solidFill>
            <a:schemeClr val="accent5">
              <a:lumMod val="20000"/>
              <a:lumOff val="80000"/>
            </a:schemeClr>
          </a:solidFill>
        </p:spPr>
        <p:txBody>
          <a:bodyPr>
            <a:normAutofit/>
          </a:bodyPr>
          <a:lstStyle/>
          <a:p>
            <a:r>
              <a:rPr lang="en-GB" sz="3200" dirty="0" smtClean="0">
                <a:latin typeface="Comic Sans MS" panose="030F0702030302020204" pitchFamily="66" charset="0"/>
              </a:rPr>
              <a:t>Legend or fact?</a:t>
            </a:r>
            <a:endParaRPr lang="en-GB" sz="3200" dirty="0">
              <a:latin typeface="Comic Sans MS" panose="030F0702030302020204" pitchFamily="66" charset="0"/>
            </a:endParaRPr>
          </a:p>
        </p:txBody>
      </p:sp>
      <p:sp>
        <p:nvSpPr>
          <p:cNvPr id="3" name="Content Placeholder 2"/>
          <p:cNvSpPr>
            <a:spLocks noGrp="1"/>
          </p:cNvSpPr>
          <p:nvPr>
            <p:ph sz="half" idx="1"/>
          </p:nvPr>
        </p:nvSpPr>
        <p:spPr>
          <a:xfrm>
            <a:off x="210311" y="1143000"/>
            <a:ext cx="8017897" cy="5180239"/>
          </a:xfrm>
          <a:solidFill>
            <a:schemeClr val="accent4">
              <a:lumMod val="40000"/>
              <a:lumOff val="60000"/>
            </a:schemeClr>
          </a:solidFill>
        </p:spPr>
        <p:txBody>
          <a:bodyPr>
            <a:noAutofit/>
          </a:bodyPr>
          <a:lstStyle/>
          <a:p>
            <a:pPr marL="0" indent="0">
              <a:lnSpc>
                <a:spcPct val="150000"/>
              </a:lnSpc>
              <a:buNone/>
            </a:pPr>
            <a:r>
              <a:rPr lang="en-GB" sz="1800" dirty="0" smtClean="0">
                <a:latin typeface="Comic Sans MS" panose="030F0702030302020204" pitchFamily="66" charset="0"/>
              </a:rPr>
              <a:t>The writer uses features like: </a:t>
            </a:r>
          </a:p>
          <a:p>
            <a:pPr>
              <a:lnSpc>
                <a:spcPct val="100000"/>
              </a:lnSpc>
            </a:pPr>
            <a:r>
              <a:rPr lang="en-GB" sz="1800" dirty="0" smtClean="0">
                <a:latin typeface="Comic Sans MS" panose="030F0702030302020204" pitchFamily="66" charset="0"/>
              </a:rPr>
              <a:t>“The </a:t>
            </a:r>
            <a:r>
              <a:rPr lang="en-GB" sz="1800" dirty="0" smtClean="0">
                <a:latin typeface="Comic Sans MS" panose="030F0702030302020204" pitchFamily="66" charset="0"/>
              </a:rPr>
              <a:t>story </a:t>
            </a:r>
            <a:r>
              <a:rPr lang="en-GB" sz="1800" dirty="0" smtClean="0">
                <a:latin typeface="Comic Sans MS" panose="030F0702030302020204" pitchFamily="66" charset="0"/>
              </a:rPr>
              <a:t>goes ….” </a:t>
            </a:r>
          </a:p>
          <a:p>
            <a:pPr>
              <a:lnSpc>
                <a:spcPct val="100000"/>
              </a:lnSpc>
            </a:pPr>
            <a:r>
              <a:rPr lang="en-GB" sz="1800" dirty="0" smtClean="0">
                <a:latin typeface="Comic Sans MS" panose="030F0702030302020204" pitchFamily="66" charset="0"/>
              </a:rPr>
              <a:t>“According </a:t>
            </a:r>
            <a:r>
              <a:rPr lang="en-GB" sz="1800" dirty="0">
                <a:latin typeface="Comic Sans MS" panose="030F0702030302020204" pitchFamily="66" charset="0"/>
              </a:rPr>
              <a:t>to </a:t>
            </a:r>
            <a:r>
              <a:rPr lang="en-GB" sz="1800" dirty="0" smtClean="0">
                <a:latin typeface="Comic Sans MS" panose="030F0702030302020204" pitchFamily="66" charset="0"/>
              </a:rPr>
              <a:t>legend…”</a:t>
            </a:r>
          </a:p>
          <a:p>
            <a:pPr>
              <a:lnSpc>
                <a:spcPct val="100000"/>
              </a:lnSpc>
            </a:pPr>
            <a:r>
              <a:rPr lang="en-GB" sz="1800" dirty="0" smtClean="0">
                <a:latin typeface="Comic Sans MS" panose="030F0702030302020204" pitchFamily="66" charset="0"/>
              </a:rPr>
              <a:t>“</a:t>
            </a:r>
            <a:r>
              <a:rPr lang="en-GB" sz="1800" dirty="0">
                <a:latin typeface="Comic Sans MS" panose="030F0702030302020204" pitchFamily="66" charset="0"/>
              </a:rPr>
              <a:t>Once again the legend tells </a:t>
            </a:r>
            <a:r>
              <a:rPr lang="en-GB" sz="1800" dirty="0" smtClean="0">
                <a:latin typeface="Comic Sans MS" panose="030F0702030302020204" pitchFamily="66" charset="0"/>
              </a:rPr>
              <a:t>…”</a:t>
            </a:r>
          </a:p>
          <a:p>
            <a:pPr marL="0" indent="0">
              <a:lnSpc>
                <a:spcPct val="150000"/>
              </a:lnSpc>
              <a:buNone/>
            </a:pPr>
            <a:r>
              <a:rPr lang="en-GB" sz="1800" dirty="0" smtClean="0">
                <a:latin typeface="Comic Sans MS" panose="030F0702030302020204" pitchFamily="66" charset="0"/>
              </a:rPr>
              <a:t>These strategies are useful when a writer </a:t>
            </a:r>
            <a:r>
              <a:rPr lang="en-GB" sz="1800" dirty="0" smtClean="0">
                <a:latin typeface="Comic Sans MS" panose="030F0702030302020204" pitchFamily="66" charset="0"/>
              </a:rPr>
              <a:t>cannot verify the facts. There might be some evidence but the writer is not too sure of the facts. When the facts are clear, then the writer can feel safe to use them in a story. </a:t>
            </a:r>
          </a:p>
          <a:p>
            <a:pPr marL="0" indent="0">
              <a:lnSpc>
                <a:spcPct val="150000"/>
              </a:lnSpc>
              <a:buNone/>
            </a:pPr>
            <a:r>
              <a:rPr lang="en-GB" sz="1800" dirty="0" smtClean="0">
                <a:latin typeface="Comic Sans MS" panose="030F0702030302020204" pitchFamily="66" charset="0"/>
              </a:rPr>
              <a:t>Sometimes it is very clear that the story is a legend, for example the story of Beowulf which we did earlier in the year.</a:t>
            </a:r>
          </a:p>
          <a:p>
            <a:pPr marL="0" indent="0">
              <a:lnSpc>
                <a:spcPct val="150000"/>
              </a:lnSpc>
              <a:buNone/>
            </a:pPr>
            <a:r>
              <a:rPr lang="en-GB" sz="1800" dirty="0" smtClean="0">
                <a:latin typeface="Comic Sans MS" panose="030F0702030302020204" pitchFamily="66" charset="0"/>
              </a:rPr>
              <a:t>When answering the questions, you will need to find evidence in the text.   </a:t>
            </a:r>
            <a:endParaRPr lang="en-GB" sz="1800" dirty="0" smtClean="0">
              <a:latin typeface="Comic Sans MS" panose="030F0702030302020204" pitchFamily="66" charset="0"/>
            </a:endParaRPr>
          </a:p>
          <a:p>
            <a:pPr marL="0" indent="0">
              <a:buNone/>
            </a:pPr>
            <a:endParaRPr lang="en-GB" sz="1800" dirty="0">
              <a:latin typeface="Comic Sans MS" panose="030F0702030302020204" pitchFamily="66" charset="0"/>
            </a:endParaRPr>
          </a:p>
        </p:txBody>
      </p:sp>
      <p:sp>
        <p:nvSpPr>
          <p:cNvPr id="6" name="Content Placeholder 5"/>
          <p:cNvSpPr>
            <a:spLocks noGrp="1"/>
          </p:cNvSpPr>
          <p:nvPr>
            <p:ph sz="half" idx="2"/>
          </p:nvPr>
        </p:nvSpPr>
        <p:spPr>
          <a:xfrm>
            <a:off x="8494776" y="978408"/>
            <a:ext cx="3284269" cy="5897880"/>
          </a:xfrm>
          <a:solidFill>
            <a:schemeClr val="accent6">
              <a:lumMod val="75000"/>
            </a:schemeClr>
          </a:solidFill>
        </p:spPr>
        <p:txBody>
          <a:bodyPr/>
          <a:lstStyle/>
          <a:p>
            <a:pPr marL="0" indent="0">
              <a:buNone/>
            </a:pPr>
            <a:r>
              <a:rPr lang="en-GB" dirty="0" smtClean="0">
                <a:latin typeface="Comic Sans MS" panose="030F0702030302020204" pitchFamily="66" charset="0"/>
              </a:rPr>
              <a:t>The Warrior Queen</a:t>
            </a:r>
            <a:endParaRPr lang="en-GB" dirty="0">
              <a:latin typeface="Comic Sans MS" panose="030F0702030302020204" pitchFamily="66" charset="0"/>
            </a:endParaRPr>
          </a:p>
        </p:txBody>
      </p:sp>
      <p:pic>
        <p:nvPicPr>
          <p:cNvPr id="7" name="Picture 6"/>
          <p:cNvPicPr>
            <a:picLocks noChangeAspect="1"/>
          </p:cNvPicPr>
          <p:nvPr/>
        </p:nvPicPr>
        <p:blipFill>
          <a:blip r:embed="rId2"/>
          <a:stretch>
            <a:fillRect/>
          </a:stretch>
        </p:blipFill>
        <p:spPr>
          <a:xfrm>
            <a:off x="8991095" y="1892808"/>
            <a:ext cx="2521383" cy="4430431"/>
          </a:xfrm>
          <a:prstGeom prst="rect">
            <a:avLst/>
          </a:prstGeom>
        </p:spPr>
      </p:pic>
    </p:spTree>
    <p:extLst>
      <p:ext uri="{BB962C8B-B14F-4D97-AF65-F5344CB8AC3E}">
        <p14:creationId xmlns:p14="http://schemas.microsoft.com/office/powerpoint/2010/main" val="3847566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912" y="227965"/>
            <a:ext cx="10515600" cy="851027"/>
          </a:xfrm>
          <a:solidFill>
            <a:schemeClr val="accent5">
              <a:lumMod val="20000"/>
              <a:lumOff val="80000"/>
            </a:schemeClr>
          </a:solidFill>
        </p:spPr>
        <p:txBody>
          <a:bodyPr/>
          <a:lstStyle/>
          <a:p>
            <a:r>
              <a:rPr lang="en-GB" dirty="0" smtClean="0">
                <a:latin typeface="Comic Sans MS" panose="030F0702030302020204" pitchFamily="66" charset="0"/>
              </a:rPr>
              <a:t>True or false?</a:t>
            </a:r>
            <a:endParaRPr lang="en-GB" dirty="0">
              <a:latin typeface="Comic Sans MS" panose="030F0702030302020204" pitchFamily="66" charset="0"/>
            </a:endParaRPr>
          </a:p>
        </p:txBody>
      </p:sp>
      <p:sp>
        <p:nvSpPr>
          <p:cNvPr id="3" name="Content Placeholder 2"/>
          <p:cNvSpPr>
            <a:spLocks noGrp="1"/>
          </p:cNvSpPr>
          <p:nvPr>
            <p:ph sz="half" idx="1"/>
          </p:nvPr>
        </p:nvSpPr>
        <p:spPr>
          <a:xfrm>
            <a:off x="228601" y="1453896"/>
            <a:ext cx="6592824" cy="5114479"/>
          </a:xfrm>
          <a:solidFill>
            <a:schemeClr val="accent4">
              <a:lumMod val="40000"/>
              <a:lumOff val="60000"/>
            </a:schemeClr>
          </a:solidFill>
        </p:spPr>
        <p:txBody>
          <a:bodyPr>
            <a:normAutofit fontScale="25000" lnSpcReduction="20000"/>
          </a:bodyPr>
          <a:lstStyle/>
          <a:p>
            <a:pPr marL="357188" indent="-357188">
              <a:lnSpc>
                <a:spcPct val="170000"/>
              </a:lnSpc>
              <a:buFont typeface="+mj-lt"/>
              <a:buAutoNum type="arabicPeriod"/>
            </a:pPr>
            <a:r>
              <a:rPr lang="en-GB" sz="7200" dirty="0" smtClean="0">
                <a:latin typeface="Comic Sans MS" panose="030F0702030302020204" pitchFamily="66" charset="0"/>
              </a:rPr>
              <a:t>The </a:t>
            </a:r>
            <a:r>
              <a:rPr lang="en-GB" sz="7200" dirty="0" smtClean="0">
                <a:latin typeface="Comic Sans MS" panose="030F0702030302020204" pitchFamily="66" charset="0"/>
              </a:rPr>
              <a:t>A</a:t>
            </a:r>
            <a:r>
              <a:rPr lang="en-GB" sz="7200" dirty="0" smtClean="0">
                <a:latin typeface="Comic Sans MS" panose="030F0702030302020204" pitchFamily="66" charset="0"/>
              </a:rPr>
              <a:t>nglo-Saxon alphabet had some different letters to ours.</a:t>
            </a:r>
          </a:p>
          <a:p>
            <a:pPr marL="357188" indent="-357188">
              <a:lnSpc>
                <a:spcPct val="170000"/>
              </a:lnSpc>
              <a:buFont typeface="+mj-lt"/>
              <a:buAutoNum type="arabicPeriod"/>
            </a:pPr>
            <a:r>
              <a:rPr lang="en-GB" sz="7200" dirty="0">
                <a:latin typeface="Comic Sans MS" panose="030F0702030302020204" pitchFamily="66" charset="0"/>
              </a:rPr>
              <a:t>King Alfred was known as Alfred the Great at this time. </a:t>
            </a:r>
          </a:p>
          <a:p>
            <a:pPr marL="357188" indent="-357188">
              <a:lnSpc>
                <a:spcPct val="170000"/>
              </a:lnSpc>
              <a:buFont typeface="+mj-lt"/>
              <a:buAutoNum type="arabicPeriod"/>
            </a:pPr>
            <a:r>
              <a:rPr lang="en-GB" sz="7200" dirty="0" smtClean="0">
                <a:latin typeface="Comic Sans MS" panose="030F0702030302020204" pitchFamily="66" charset="0"/>
              </a:rPr>
              <a:t> </a:t>
            </a:r>
            <a:r>
              <a:rPr lang="en-GB" sz="7200" dirty="0" err="1" smtClean="0">
                <a:latin typeface="Comic Sans MS" panose="030F0702030302020204" pitchFamily="66" charset="0"/>
              </a:rPr>
              <a:t>Æthelflæd</a:t>
            </a:r>
            <a:r>
              <a:rPr lang="en-GB" sz="7200" dirty="0" smtClean="0">
                <a:latin typeface="Comic Sans MS" panose="030F0702030302020204" pitchFamily="66" charset="0"/>
              </a:rPr>
              <a:t> married when she was only sixteen. </a:t>
            </a:r>
          </a:p>
          <a:p>
            <a:pPr marL="357188" indent="-357188">
              <a:lnSpc>
                <a:spcPct val="170000"/>
              </a:lnSpc>
              <a:buFont typeface="+mj-lt"/>
              <a:buAutoNum type="arabicPeriod"/>
            </a:pPr>
            <a:r>
              <a:rPr lang="en-GB" sz="7200" dirty="0" smtClean="0">
                <a:latin typeface="Comic Sans MS" panose="030F0702030302020204" pitchFamily="66" charset="0"/>
              </a:rPr>
              <a:t>They had a child </a:t>
            </a:r>
            <a:r>
              <a:rPr lang="en-GB" sz="7200" dirty="0">
                <a:latin typeface="Comic Sans MS" panose="030F0702030302020204" pitchFamily="66" charset="0"/>
              </a:rPr>
              <a:t>called </a:t>
            </a:r>
            <a:r>
              <a:rPr lang="en-GB" sz="7200" dirty="0" err="1" smtClean="0">
                <a:latin typeface="Comic Sans MS" panose="030F0702030302020204" pitchFamily="66" charset="0"/>
              </a:rPr>
              <a:t>Ælfwynn</a:t>
            </a:r>
            <a:r>
              <a:rPr lang="en-GB" sz="7200" dirty="0" smtClean="0">
                <a:latin typeface="Comic Sans MS" panose="030F0702030302020204" pitchFamily="66" charset="0"/>
              </a:rPr>
              <a:t>, who was a giant. </a:t>
            </a:r>
          </a:p>
          <a:p>
            <a:pPr marL="357188" indent="-357188">
              <a:lnSpc>
                <a:spcPct val="170000"/>
              </a:lnSpc>
              <a:buFont typeface="+mj-lt"/>
              <a:buAutoNum type="arabicPeriod"/>
            </a:pPr>
            <a:r>
              <a:rPr lang="en-GB" sz="7200" dirty="0" smtClean="0">
                <a:latin typeface="Comic Sans MS" panose="030F0702030302020204" pitchFamily="66" charset="0"/>
              </a:rPr>
              <a:t>The Danes had taken over large parts of England.</a:t>
            </a:r>
          </a:p>
          <a:p>
            <a:pPr marL="357188" indent="-357188">
              <a:lnSpc>
                <a:spcPct val="170000"/>
              </a:lnSpc>
              <a:buFont typeface="+mj-lt"/>
              <a:buAutoNum type="arabicPeriod"/>
            </a:pPr>
            <a:r>
              <a:rPr lang="en-GB" sz="7200" dirty="0" err="1" smtClean="0">
                <a:latin typeface="Comic Sans MS" panose="030F0702030302020204" pitchFamily="66" charset="0"/>
              </a:rPr>
              <a:t>Æthelred</a:t>
            </a:r>
            <a:r>
              <a:rPr lang="en-GB" sz="7200" dirty="0" smtClean="0">
                <a:latin typeface="Comic Sans MS" panose="030F0702030302020204" pitchFamily="66" charset="0"/>
              </a:rPr>
              <a:t> fought at the battle at Chester. </a:t>
            </a:r>
          </a:p>
          <a:p>
            <a:pPr marL="357188" indent="-357188">
              <a:lnSpc>
                <a:spcPct val="170000"/>
              </a:lnSpc>
              <a:buFont typeface="+mj-lt"/>
              <a:buAutoNum type="arabicPeriod"/>
            </a:pPr>
            <a:r>
              <a:rPr lang="en-GB" sz="7200" dirty="0" err="1" smtClean="0">
                <a:latin typeface="Comic Sans MS" panose="030F0702030302020204" pitchFamily="66" charset="0"/>
              </a:rPr>
              <a:t>Æthelflæd</a:t>
            </a:r>
            <a:r>
              <a:rPr lang="en-GB" sz="7200" dirty="0" smtClean="0">
                <a:latin typeface="Comic Sans MS" panose="030F0702030302020204" pitchFamily="66" charset="0"/>
              </a:rPr>
              <a:t> had a brother called Edward .</a:t>
            </a:r>
          </a:p>
          <a:p>
            <a:pPr marL="0" indent="0">
              <a:lnSpc>
                <a:spcPct val="120000"/>
              </a:lnSpc>
              <a:buNone/>
            </a:pPr>
            <a:r>
              <a:rPr lang="en-GB" sz="6400" dirty="0" smtClean="0">
                <a:latin typeface="Comic Sans MS" panose="030F0702030302020204" pitchFamily="66" charset="0"/>
              </a:rPr>
              <a:t>Go to the next slide for possible answers. Your answers may be different because you have found other information.</a:t>
            </a:r>
            <a:endParaRPr lang="en-GB" sz="6400" dirty="0">
              <a:latin typeface="Comic Sans MS" panose="030F0702030302020204" pitchFamily="66" charset="0"/>
            </a:endParaRPr>
          </a:p>
          <a:p>
            <a:pPr marL="0" indent="0">
              <a:lnSpc>
                <a:spcPct val="120000"/>
              </a:lnSpc>
              <a:buNone/>
            </a:pPr>
            <a:endParaRPr lang="en-GB" sz="6400" dirty="0" smtClean="0">
              <a:latin typeface="Comic Sans MS" panose="030F0702030302020204" pitchFamily="66" charset="0"/>
            </a:endParaRPr>
          </a:p>
          <a:p>
            <a:pPr marL="0" indent="0">
              <a:lnSpc>
                <a:spcPct val="170000"/>
              </a:lnSpc>
              <a:buNone/>
            </a:pPr>
            <a:endParaRPr lang="en-GB" dirty="0" smtClean="0">
              <a:latin typeface="Comic Sans MS" panose="030F0702030302020204" pitchFamily="66" charset="0"/>
            </a:endParaRPr>
          </a:p>
          <a:p>
            <a:pPr marL="0" indent="0">
              <a:lnSpc>
                <a:spcPct val="170000"/>
              </a:lnSpc>
              <a:buNone/>
            </a:pPr>
            <a:endParaRPr lang="en-GB" dirty="0" smtClean="0">
              <a:latin typeface="Comic Sans MS" panose="030F0702030302020204" pitchFamily="66" charset="0"/>
            </a:endParaRPr>
          </a:p>
          <a:p>
            <a:pPr marL="0" indent="0">
              <a:lnSpc>
                <a:spcPct val="170000"/>
              </a:lnSpc>
              <a:buNone/>
            </a:pPr>
            <a:endParaRPr lang="en-GB" dirty="0">
              <a:latin typeface="Comic Sans MS" panose="030F0702030302020204" pitchFamily="66" charset="0"/>
            </a:endParaRPr>
          </a:p>
          <a:p>
            <a:pPr marL="0" indent="0">
              <a:lnSpc>
                <a:spcPct val="170000"/>
              </a:lnSpc>
              <a:buNone/>
            </a:pPr>
            <a:endParaRPr lang="en-GB" dirty="0" smtClean="0">
              <a:latin typeface="Comic Sans MS" panose="030F0702030302020204" pitchFamily="66" charset="0"/>
            </a:endParaRPr>
          </a:p>
          <a:p>
            <a:pPr marL="0" indent="0">
              <a:lnSpc>
                <a:spcPct val="170000"/>
              </a:lnSpc>
              <a:buNone/>
            </a:pPr>
            <a:endParaRPr lang="en-GB" dirty="0">
              <a:latin typeface="Comic Sans MS" panose="030F0702030302020204" pitchFamily="66" charset="0"/>
            </a:endParaRPr>
          </a:p>
          <a:p>
            <a:pPr>
              <a:lnSpc>
                <a:spcPct val="170000"/>
              </a:lnSpc>
            </a:pPr>
            <a:endParaRPr lang="en-GB" dirty="0">
              <a:latin typeface="Comic Sans MS" panose="030F0702030302020204" pitchFamily="66" charset="0"/>
            </a:endParaRPr>
          </a:p>
        </p:txBody>
      </p:sp>
      <p:pic>
        <p:nvPicPr>
          <p:cNvPr id="4" name="Content Placeholder 4"/>
          <p:cNvPicPr>
            <a:picLocks noChangeAspect="1"/>
          </p:cNvPicPr>
          <p:nvPr/>
        </p:nvPicPr>
        <p:blipFill>
          <a:blip r:embed="rId2"/>
          <a:stretch>
            <a:fillRect/>
          </a:stretch>
        </p:blipFill>
        <p:spPr>
          <a:xfrm>
            <a:off x="7479791" y="1554611"/>
            <a:ext cx="4343401" cy="5147941"/>
          </a:xfrm>
          <a:prstGeom prst="rect">
            <a:avLst/>
          </a:prstGeom>
        </p:spPr>
      </p:pic>
    </p:spTree>
    <p:extLst>
      <p:ext uri="{BB962C8B-B14F-4D97-AF65-F5344CB8AC3E}">
        <p14:creationId xmlns:p14="http://schemas.microsoft.com/office/powerpoint/2010/main" val="2549737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04" y="328549"/>
            <a:ext cx="10515600" cy="594995"/>
          </a:xfrm>
          <a:solidFill>
            <a:schemeClr val="accent5">
              <a:lumMod val="20000"/>
              <a:lumOff val="80000"/>
            </a:schemeClr>
          </a:solidFill>
        </p:spPr>
        <p:txBody>
          <a:bodyPr>
            <a:normAutofit fontScale="90000"/>
          </a:bodyPr>
          <a:lstStyle/>
          <a:p>
            <a:r>
              <a:rPr lang="en-GB" dirty="0" smtClean="0"/>
              <a:t>Answers </a:t>
            </a:r>
            <a:endParaRPr lang="en-GB" dirty="0"/>
          </a:p>
        </p:txBody>
      </p:sp>
      <p:pic>
        <p:nvPicPr>
          <p:cNvPr id="6" name="Content Placeholder 5"/>
          <p:cNvPicPr>
            <a:picLocks noGrp="1" noChangeAspect="1"/>
          </p:cNvPicPr>
          <p:nvPr>
            <p:ph sz="half" idx="2"/>
          </p:nvPr>
        </p:nvPicPr>
        <p:blipFill>
          <a:blip r:embed="rId2"/>
          <a:stretch>
            <a:fillRect/>
          </a:stretch>
        </p:blipFill>
        <p:spPr>
          <a:xfrm>
            <a:off x="7819834" y="1148721"/>
            <a:ext cx="3509582" cy="2503158"/>
          </a:xfrm>
          <a:prstGeom prst="rect">
            <a:avLst/>
          </a:prstGeom>
        </p:spPr>
      </p:pic>
      <p:sp>
        <p:nvSpPr>
          <p:cNvPr id="5" name="Content Placeholder 4"/>
          <p:cNvSpPr txBox="1">
            <a:spLocks/>
          </p:cNvSpPr>
          <p:nvPr/>
        </p:nvSpPr>
        <p:spPr>
          <a:xfrm>
            <a:off x="216408" y="1188720"/>
            <a:ext cx="7290816" cy="5119245"/>
          </a:xfrm>
          <a:prstGeom prst="rect">
            <a:avLst/>
          </a:prstGeom>
          <a:solidFill>
            <a:schemeClr val="accent4">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57188">
              <a:lnSpc>
                <a:spcPct val="100000"/>
              </a:lnSpc>
              <a:buFont typeface="+mj-lt"/>
              <a:buAutoNum type="arabicPeriod"/>
            </a:pPr>
            <a:r>
              <a:rPr lang="en-GB" sz="1600" dirty="0" smtClean="0">
                <a:latin typeface="Comic Sans MS" panose="030F0702030302020204" pitchFamily="66" charset="0"/>
              </a:rPr>
              <a:t>The Anglo-Saxon alphabet differed from the one we use today. One example is this ‘Æ’, which we read as ‘e’, and it was called ‘ash’. But if you did some research you would have come up with the Runes used by the early Anglo-Saxons and lots of information about writing in these times. The Old English that they would have spoken is very different to the English language that we speak today.</a:t>
            </a:r>
          </a:p>
          <a:p>
            <a:pPr marL="357188" indent="-357188">
              <a:lnSpc>
                <a:spcPct val="100000"/>
              </a:lnSpc>
              <a:buFont typeface="+mj-lt"/>
              <a:buAutoNum type="arabicPeriod"/>
            </a:pPr>
            <a:r>
              <a:rPr lang="en-GB" sz="1600" dirty="0" smtClean="0">
                <a:latin typeface="Comic Sans MS" panose="030F0702030302020204" pitchFamily="66" charset="0"/>
              </a:rPr>
              <a:t>We are told that historians began calling him Alfred the Great.</a:t>
            </a:r>
          </a:p>
          <a:p>
            <a:pPr marL="357188" indent="-357188">
              <a:lnSpc>
                <a:spcPct val="100000"/>
              </a:lnSpc>
              <a:buFont typeface="+mj-lt"/>
              <a:buAutoNum type="arabicPeriod"/>
            </a:pPr>
            <a:r>
              <a:rPr lang="en-GB" sz="1600" dirty="0" smtClean="0">
                <a:latin typeface="Comic Sans MS" panose="030F0702030302020204" pitchFamily="66" charset="0"/>
              </a:rPr>
              <a:t> We would know from the records when </a:t>
            </a:r>
            <a:r>
              <a:rPr lang="en-GB" sz="1600" dirty="0" err="1" smtClean="0">
                <a:latin typeface="Comic Sans MS" panose="030F0702030302020204" pitchFamily="66" charset="0"/>
              </a:rPr>
              <a:t>Æthelflæd</a:t>
            </a:r>
            <a:endParaRPr lang="en-GB" sz="1600" dirty="0" smtClean="0">
              <a:latin typeface="Comic Sans MS" panose="030F0702030302020204" pitchFamily="66" charset="0"/>
            </a:endParaRPr>
          </a:p>
          <a:p>
            <a:pPr marL="357188" indent="-357188">
              <a:lnSpc>
                <a:spcPct val="100000"/>
              </a:lnSpc>
              <a:buFont typeface="+mj-lt"/>
              <a:buAutoNum type="arabicPeriod"/>
            </a:pPr>
            <a:r>
              <a:rPr lang="en-GB" sz="1600" dirty="0" smtClean="0">
                <a:latin typeface="Comic Sans MS" panose="030F0702030302020204" pitchFamily="66" charset="0"/>
              </a:rPr>
              <a:t>No mention is made that the child, called </a:t>
            </a:r>
            <a:r>
              <a:rPr lang="en-GB" sz="1600" dirty="0" err="1" smtClean="0">
                <a:latin typeface="Comic Sans MS" panose="030F0702030302020204" pitchFamily="66" charset="0"/>
              </a:rPr>
              <a:t>Ælfwynn</a:t>
            </a:r>
            <a:r>
              <a:rPr lang="en-GB" sz="1600" dirty="0">
                <a:latin typeface="Comic Sans MS" panose="030F0702030302020204" pitchFamily="66" charset="0"/>
              </a:rPr>
              <a:t>,</a:t>
            </a:r>
            <a:r>
              <a:rPr lang="en-GB" sz="1600" dirty="0" smtClean="0">
                <a:latin typeface="Comic Sans MS" panose="030F0702030302020204" pitchFamily="66" charset="0"/>
              </a:rPr>
              <a:t> was a giant. We know that giants do not exist </a:t>
            </a:r>
          </a:p>
          <a:p>
            <a:pPr marL="357188" indent="-357188">
              <a:lnSpc>
                <a:spcPct val="100000"/>
              </a:lnSpc>
              <a:buFont typeface="+mj-lt"/>
              <a:buAutoNum type="arabicPeriod"/>
            </a:pPr>
            <a:r>
              <a:rPr lang="en-GB" sz="1600" dirty="0" smtClean="0">
                <a:latin typeface="Comic Sans MS" panose="030F0702030302020204" pitchFamily="66" charset="0"/>
              </a:rPr>
              <a:t>The Danes had taken over large parts of England</a:t>
            </a:r>
            <a:r>
              <a:rPr lang="en-GB" sz="1800" dirty="0" smtClean="0">
                <a:latin typeface="Comic Sans MS" panose="030F0702030302020204" pitchFamily="66" charset="0"/>
              </a:rPr>
              <a:t>, </a:t>
            </a:r>
            <a:r>
              <a:rPr lang="en-GB" sz="1600" dirty="0" smtClean="0">
                <a:latin typeface="Comic Sans MS" panose="030F0702030302020204" pitchFamily="66" charset="0"/>
              </a:rPr>
              <a:t>which we know from historical records</a:t>
            </a:r>
            <a:r>
              <a:rPr lang="en-GB" sz="1800" dirty="0" smtClean="0">
                <a:latin typeface="Comic Sans MS" panose="030F0702030302020204" pitchFamily="66" charset="0"/>
              </a:rPr>
              <a:t>.</a:t>
            </a:r>
          </a:p>
          <a:p>
            <a:pPr marL="357188" indent="-357188">
              <a:lnSpc>
                <a:spcPct val="100000"/>
              </a:lnSpc>
              <a:buFont typeface="+mj-lt"/>
              <a:buAutoNum type="arabicPeriod"/>
            </a:pPr>
            <a:r>
              <a:rPr lang="en-GB" sz="1600" dirty="0" smtClean="0">
                <a:latin typeface="Comic Sans MS" panose="030F0702030302020204" pitchFamily="66" charset="0"/>
              </a:rPr>
              <a:t>There is historical evidence that </a:t>
            </a:r>
            <a:r>
              <a:rPr lang="en-GB" sz="1600" dirty="0" err="1" smtClean="0">
                <a:latin typeface="Comic Sans MS" panose="030F0702030302020204" pitchFamily="66" charset="0"/>
              </a:rPr>
              <a:t>Æthelred</a:t>
            </a:r>
            <a:r>
              <a:rPr lang="en-GB" sz="1600" dirty="0" smtClean="0">
                <a:latin typeface="Comic Sans MS" panose="030F0702030302020204" pitchFamily="66" charset="0"/>
              </a:rPr>
              <a:t> was too ill to fight  at the battle at Chester. </a:t>
            </a:r>
          </a:p>
          <a:p>
            <a:pPr marL="357188" indent="-357188">
              <a:lnSpc>
                <a:spcPct val="100000"/>
              </a:lnSpc>
              <a:buFont typeface="+mj-lt"/>
              <a:buAutoNum type="arabicPeriod"/>
            </a:pPr>
            <a:r>
              <a:rPr lang="en-GB" sz="1600" dirty="0" err="1" smtClean="0">
                <a:latin typeface="Comic Sans MS" panose="030F0702030302020204" pitchFamily="66" charset="0"/>
              </a:rPr>
              <a:t>Æthelflæd</a:t>
            </a:r>
            <a:r>
              <a:rPr lang="en-GB" sz="1600" dirty="0" smtClean="0">
                <a:latin typeface="Comic Sans MS" panose="030F0702030302020204" pitchFamily="66" charset="0"/>
              </a:rPr>
              <a:t> had a brother called Edward and we know this from historical records. </a:t>
            </a:r>
          </a:p>
          <a:p>
            <a:pPr marL="357188" indent="-357188">
              <a:lnSpc>
                <a:spcPct val="100000"/>
              </a:lnSpc>
              <a:buFont typeface="+mj-lt"/>
              <a:buAutoNum type="arabicPeriod"/>
            </a:pPr>
            <a:endParaRPr lang="en-GB" sz="1600" dirty="0">
              <a:latin typeface="Comic Sans MS" panose="030F0702030302020204" pitchFamily="66" charset="0"/>
            </a:endParaRPr>
          </a:p>
        </p:txBody>
      </p:sp>
      <p:sp>
        <p:nvSpPr>
          <p:cNvPr id="7" name="Rectangle 6"/>
          <p:cNvSpPr/>
          <p:nvPr/>
        </p:nvSpPr>
        <p:spPr>
          <a:xfrm>
            <a:off x="8897112" y="3429001"/>
            <a:ext cx="3054096" cy="162763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Over the years, the runes merged with the Latin alphabet so that the writing used at this time looked like the example below. </a:t>
            </a:r>
            <a:endParaRPr lang="en-GB" dirty="0"/>
          </a:p>
        </p:txBody>
      </p:sp>
      <p:pic>
        <p:nvPicPr>
          <p:cNvPr id="9" name="Picture 8"/>
          <p:cNvPicPr>
            <a:picLocks noChangeAspect="1"/>
          </p:cNvPicPr>
          <p:nvPr/>
        </p:nvPicPr>
        <p:blipFill>
          <a:blip r:embed="rId3"/>
          <a:stretch>
            <a:fillRect/>
          </a:stretch>
        </p:blipFill>
        <p:spPr>
          <a:xfrm>
            <a:off x="6950217" y="5193791"/>
            <a:ext cx="5278359" cy="995301"/>
          </a:xfrm>
          <a:prstGeom prst="rect">
            <a:avLst/>
          </a:prstGeom>
        </p:spPr>
      </p:pic>
    </p:spTree>
    <p:extLst>
      <p:ext uri="{BB962C8B-B14F-4D97-AF65-F5344CB8AC3E}">
        <p14:creationId xmlns:p14="http://schemas.microsoft.com/office/powerpoint/2010/main" val="2087264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559</Words>
  <Application>Microsoft Office PowerPoint</Application>
  <PresentationFormat>Widescreen</PresentationFormat>
  <Paragraphs>46</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Comic Sans MS</vt:lpstr>
      <vt:lpstr>Old English Text MT</vt:lpstr>
      <vt:lpstr>Office Theme</vt:lpstr>
      <vt:lpstr>Anglo-Saxon England – The Warrior Queen</vt:lpstr>
      <vt:lpstr>Legend or fact?</vt:lpstr>
      <vt:lpstr>True or false?</vt:lpstr>
      <vt:lpstr>Answers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Voges</dc:creator>
  <cp:lastModifiedBy>Lynda Voges</cp:lastModifiedBy>
  <cp:revision>21</cp:revision>
  <dcterms:created xsi:type="dcterms:W3CDTF">2020-05-16T19:46:29Z</dcterms:created>
  <dcterms:modified xsi:type="dcterms:W3CDTF">2020-05-18T10:46:04Z</dcterms:modified>
</cp:coreProperties>
</file>