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4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BAD"/>
    <a:srgbClr val="FF0000"/>
    <a:srgbClr val="70AD47"/>
    <a:srgbClr val="41719C"/>
    <a:srgbClr val="92D050"/>
    <a:srgbClr val="C00000"/>
    <a:srgbClr val="FFFF66"/>
    <a:srgbClr val="FFFF00"/>
    <a:srgbClr val="E7D59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2D64-ECF8-41EC-908F-5E2B79BC83B9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3E7F-4764-449A-B44C-6E96B3F5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12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2D64-ECF8-41EC-908F-5E2B79BC83B9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3E7F-4764-449A-B44C-6E96B3F5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67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2D64-ECF8-41EC-908F-5E2B79BC83B9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3E7F-4764-449A-B44C-6E96B3F5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0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2D64-ECF8-41EC-908F-5E2B79BC83B9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3E7F-4764-449A-B44C-6E96B3F5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34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2D64-ECF8-41EC-908F-5E2B79BC83B9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3E7F-4764-449A-B44C-6E96B3F5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7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2D64-ECF8-41EC-908F-5E2B79BC83B9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3E7F-4764-449A-B44C-6E96B3F5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27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2D64-ECF8-41EC-908F-5E2B79BC83B9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3E7F-4764-449A-B44C-6E96B3F5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96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2D64-ECF8-41EC-908F-5E2B79BC83B9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3E7F-4764-449A-B44C-6E96B3F5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63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2D64-ECF8-41EC-908F-5E2B79BC83B9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3E7F-4764-449A-B44C-6E96B3F5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14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2D64-ECF8-41EC-908F-5E2B79BC83B9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3E7F-4764-449A-B44C-6E96B3F5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7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2D64-ECF8-41EC-908F-5E2B79BC83B9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3E7F-4764-449A-B44C-6E96B3F5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2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12D64-ECF8-41EC-908F-5E2B79BC83B9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83E7F-4764-449A-B44C-6E96B3F5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53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191" y="566929"/>
            <a:ext cx="10854911" cy="1700784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4800" b="1" dirty="0" smtClean="0"/>
              <a:t>Wedn</a:t>
            </a:r>
            <a:r>
              <a:rPr lang="en-GB" sz="4800" b="1" dirty="0" smtClean="0"/>
              <a:t>esday 24</a:t>
            </a:r>
            <a:r>
              <a:rPr lang="en-GB" sz="4800" b="1" baseline="30000" dirty="0" smtClean="0"/>
              <a:t>th</a:t>
            </a:r>
            <a:r>
              <a:rPr lang="en-GB" sz="4800" b="1" dirty="0" smtClean="0"/>
              <a:t> June </a:t>
            </a:r>
            <a:r>
              <a:rPr lang="en-GB" sz="4800" b="1" dirty="0" smtClean="0"/>
              <a:t>2020</a:t>
            </a: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 smtClean="0"/>
              <a:t>LO: To </a:t>
            </a:r>
            <a:r>
              <a:rPr lang="en-GB" sz="4800" dirty="0" smtClean="0"/>
              <a:t>select the appropriate type of graph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2890" y="2743201"/>
            <a:ext cx="9665110" cy="203527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/>
              <a:t> Steps to success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dirty="0" smtClean="0"/>
              <a:t>I can plot </a:t>
            </a:r>
            <a:r>
              <a:rPr lang="en-GB" dirty="0" smtClean="0"/>
              <a:t>data accurately</a:t>
            </a:r>
            <a:r>
              <a:rPr lang="en-GB" dirty="0" smtClean="0"/>
              <a:t>.</a:t>
            </a:r>
            <a:endParaRPr lang="en-GB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GB" dirty="0" smtClean="0"/>
              <a:t>I </a:t>
            </a:r>
            <a:r>
              <a:rPr lang="en-GB" dirty="0" smtClean="0"/>
              <a:t>can select the correct type of graph for the data that I have.</a:t>
            </a:r>
            <a:endParaRPr lang="en-GB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GB" dirty="0" smtClean="0"/>
              <a:t>I </a:t>
            </a:r>
            <a:r>
              <a:rPr lang="en-GB" dirty="0" smtClean="0"/>
              <a:t>know why we use </a:t>
            </a:r>
            <a:r>
              <a:rPr lang="en-GB" dirty="0" smtClean="0"/>
              <a:t>different types of </a:t>
            </a:r>
            <a:r>
              <a:rPr lang="en-GB" dirty="0" smtClean="0"/>
              <a:t>graphs.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02890" y="5102353"/>
            <a:ext cx="9665110" cy="1392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Go through the slides. There are quite a few animations showing the processes so this will not print off very well. </a:t>
            </a:r>
            <a:r>
              <a:rPr lang="en-GB" sz="2000" dirty="0" smtClean="0">
                <a:solidFill>
                  <a:schemeClr val="tx1"/>
                </a:solidFill>
              </a:rPr>
              <a:t>Do the tasks on the slides and </a:t>
            </a:r>
            <a:r>
              <a:rPr lang="en-GB" sz="2000" dirty="0" smtClean="0">
                <a:solidFill>
                  <a:schemeClr val="tx1"/>
                </a:solidFill>
              </a:rPr>
              <a:t>click for the answers.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Work through the sheets – Mild, Hot and Spicy.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Keep practising your times tables. </a:t>
            </a:r>
          </a:p>
        </p:txBody>
      </p:sp>
    </p:spTree>
    <p:extLst>
      <p:ext uri="{BB962C8B-B14F-4D97-AF65-F5344CB8AC3E}">
        <p14:creationId xmlns:p14="http://schemas.microsoft.com/office/powerpoint/2010/main" val="25180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83" y="171260"/>
            <a:ext cx="5579398" cy="6636264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Starter: We haven’t had some brain gym for a while. </a:t>
            </a:r>
            <a:r>
              <a:rPr lang="en-GB" sz="2400" dirty="0" smtClean="0">
                <a:solidFill>
                  <a:schemeClr val="bg1"/>
                </a:solidFill>
              </a:rPr>
              <a:t>We have never done work like no. 13. See if you can work it out. </a:t>
            </a:r>
            <a:endParaRPr lang="en-GB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806440" y="911985"/>
            <a:ext cx="6263640" cy="57715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endParaRPr lang="en-GB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Graphs are useful as a visual representation of data. 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They sum up information which can be easily interpreted. 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The type of graph used depends on what you want to show. 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For example – Distance and time are best shown on a line graph. This shows height growth over a period of time</a:t>
            </a:r>
          </a:p>
          <a:p>
            <a:endParaRPr lang="en-GB" sz="2200" dirty="0" smtClean="0">
              <a:solidFill>
                <a:schemeClr val="tx1"/>
              </a:solidFill>
            </a:endParaRPr>
          </a:p>
          <a:p>
            <a:endParaRPr lang="en-GB" sz="2200" dirty="0" smtClean="0">
              <a:solidFill>
                <a:schemeClr val="tx1"/>
              </a:solidFill>
            </a:endParaRPr>
          </a:p>
          <a:p>
            <a:endParaRPr lang="en-GB" sz="2200" dirty="0">
              <a:solidFill>
                <a:schemeClr val="tx1"/>
              </a:solidFill>
            </a:endParaRPr>
          </a:p>
          <a:p>
            <a:endParaRPr lang="en-GB" sz="2200" dirty="0" smtClean="0">
              <a:solidFill>
                <a:schemeClr val="tx1"/>
              </a:solidFill>
            </a:endParaRPr>
          </a:p>
          <a:p>
            <a:endParaRPr lang="en-GB" sz="2200" dirty="0">
              <a:solidFill>
                <a:schemeClr val="tx1"/>
              </a:solidFill>
            </a:endParaRPr>
          </a:p>
          <a:p>
            <a:endParaRPr lang="en-GB" sz="2200" dirty="0" smtClean="0">
              <a:solidFill>
                <a:schemeClr val="tx1"/>
              </a:solidFill>
            </a:endParaRPr>
          </a:p>
          <a:p>
            <a:endParaRPr lang="en-GB" sz="2200" dirty="0">
              <a:solidFill>
                <a:schemeClr val="tx1"/>
              </a:solidFill>
            </a:endParaRPr>
          </a:p>
          <a:p>
            <a:endParaRPr lang="en-GB" sz="2200" dirty="0" smtClean="0">
              <a:solidFill>
                <a:schemeClr val="tx1"/>
              </a:solidFill>
            </a:endParaRPr>
          </a:p>
          <a:p>
            <a:endParaRPr lang="en-GB" sz="2200" dirty="0">
              <a:solidFill>
                <a:schemeClr val="tx1"/>
              </a:solidFill>
            </a:endParaRPr>
          </a:p>
          <a:p>
            <a:endParaRPr lang="en-GB" sz="2200" dirty="0" smtClean="0">
              <a:solidFill>
                <a:schemeClr val="tx1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5928406" y="134003"/>
            <a:ext cx="5818583" cy="61580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Using graphs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08" y="1325879"/>
            <a:ext cx="4872216" cy="5383021"/>
          </a:xfrm>
          <a:prstGeom prst="rect">
            <a:avLst/>
          </a:prstGeom>
        </p:spPr>
      </p:pic>
      <p:sp>
        <p:nvSpPr>
          <p:cNvPr id="4" name="6-Point Star 3"/>
          <p:cNvSpPr/>
          <p:nvPr/>
        </p:nvSpPr>
        <p:spPr>
          <a:xfrm>
            <a:off x="4544568" y="5513832"/>
            <a:ext cx="210312" cy="30175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68236" y="5980175"/>
            <a:ext cx="5181600" cy="1120331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707" y="3759097"/>
            <a:ext cx="4553141" cy="29155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44384" y="3382073"/>
            <a:ext cx="2587752" cy="295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Plant growth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290159" y="1325879"/>
            <a:ext cx="1444752" cy="9784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Remember that a prime number has only 2 factors 1 and itself.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1811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64985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Look at these examples. Solve the problems.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9016" y="996696"/>
            <a:ext cx="5279136" cy="5632704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10528" y="996696"/>
            <a:ext cx="4114609" cy="56327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039" y="1131760"/>
            <a:ext cx="3752850" cy="53625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9951" y="1950720"/>
            <a:ext cx="1800225" cy="2133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31564" y="1684591"/>
            <a:ext cx="184785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17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 smtClean="0"/>
              <a:t>Using a Venn diagram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" y="1289304"/>
            <a:ext cx="5937504" cy="54864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Sometimes we need another way to represent the data. </a:t>
            </a:r>
          </a:p>
          <a:p>
            <a:r>
              <a:rPr lang="en-GB" dirty="0" smtClean="0"/>
              <a:t>If we have an example of 25 children liking sport – football or cricket. It is possible that some children like football AND cricket. </a:t>
            </a:r>
            <a:endParaRPr lang="en-GB" dirty="0"/>
          </a:p>
          <a:p>
            <a:r>
              <a:rPr lang="en-GB" dirty="0" smtClean="0"/>
              <a:t>                    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4337" y="1334864"/>
            <a:ext cx="5815351" cy="54864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Venn diagrams allow us to see when categories overlap. </a:t>
            </a:r>
          </a:p>
          <a:p>
            <a:r>
              <a:rPr lang="en-GB" dirty="0" smtClean="0"/>
              <a:t>Try to build this diagram for multiples of 2 and 3. ( up to 36)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244" y="4771326"/>
            <a:ext cx="2503551" cy="192208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37769" y="4133088"/>
            <a:ext cx="1067750" cy="10332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4 like football only </a:t>
            </a:r>
            <a:endParaRPr lang="en-GB" sz="1400" dirty="0"/>
          </a:p>
        </p:txBody>
      </p:sp>
      <p:sp>
        <p:nvSpPr>
          <p:cNvPr id="7" name="Oval 6"/>
          <p:cNvSpPr/>
          <p:nvPr/>
        </p:nvSpPr>
        <p:spPr>
          <a:xfrm>
            <a:off x="4618195" y="4032504"/>
            <a:ext cx="1212629" cy="113385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11 like cricket only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1802799" y="3829492"/>
            <a:ext cx="2748818" cy="8595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But 10 like football and cricket. They belong in both circles 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2142744" y="5256878"/>
            <a:ext cx="1350264" cy="1345090"/>
          </a:xfrm>
          <a:prstGeom prst="ellipse">
            <a:avLst/>
          </a:prstGeom>
          <a:solidFill>
            <a:srgbClr val="FF0000">
              <a:alpha val="45882"/>
            </a:srgbClr>
          </a:solidFill>
          <a:ln>
            <a:solidFill>
              <a:srgbClr val="41719C">
                <a:alpha val="2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907792" y="5256878"/>
            <a:ext cx="1316736" cy="1345090"/>
          </a:xfrm>
          <a:prstGeom prst="ellipse">
            <a:avLst/>
          </a:prstGeom>
          <a:solidFill>
            <a:srgbClr val="70AD47">
              <a:alpha val="72941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265176" y="5732366"/>
            <a:ext cx="1335024" cy="7964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Altogether</a:t>
            </a:r>
            <a:r>
              <a:rPr lang="en-GB" dirty="0" smtClean="0"/>
              <a:t> </a:t>
            </a:r>
            <a:r>
              <a:rPr lang="en-GB" sz="1600" dirty="0" smtClean="0"/>
              <a:t>14 children like football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4590332" y="5727333"/>
            <a:ext cx="1335024" cy="79645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Altogether</a:t>
            </a:r>
            <a:r>
              <a:rPr lang="en-GB" dirty="0" smtClean="0"/>
              <a:t> </a:t>
            </a:r>
            <a:r>
              <a:rPr lang="en-GB" sz="1600" dirty="0" smtClean="0"/>
              <a:t>21 children like cricket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525" y="3059825"/>
            <a:ext cx="5413148" cy="278303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339975" y="3169396"/>
            <a:ext cx="1483985" cy="4241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Multiples of 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460908" y="3202400"/>
            <a:ext cx="1481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Multiples of 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6667953" y="3736323"/>
            <a:ext cx="2026252" cy="159933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lain" startAt="2"/>
            </a:pPr>
            <a:r>
              <a:rPr lang="en-GB" dirty="0" smtClean="0">
                <a:solidFill>
                  <a:schemeClr val="tx1"/>
                </a:solidFill>
              </a:rPr>
              <a:t>4  8 10 14 16  20  22 26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28 32 34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8885633" y="3736323"/>
            <a:ext cx="697280" cy="14300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6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12 18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24 30</a:t>
            </a:r>
            <a:endParaRPr lang="en-GB" sz="1600" dirty="0">
              <a:solidFill>
                <a:schemeClr val="tx1"/>
              </a:solidFill>
            </a:endParaRP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36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9808034" y="3694019"/>
            <a:ext cx="1646350" cy="135239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3, 9, 15, 21, 27, 33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57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85" y="214664"/>
            <a:ext cx="5601288" cy="100694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3600" dirty="0" smtClean="0"/>
              <a:t> </a:t>
            </a:r>
            <a:r>
              <a:rPr lang="en-GB" sz="3600" dirty="0" smtClean="0"/>
              <a:t>More complicated diagrams.</a:t>
            </a:r>
            <a:br>
              <a:rPr lang="en-GB" sz="3600" dirty="0" smtClean="0"/>
            </a:br>
            <a:r>
              <a:rPr lang="en-GB" sz="3600" dirty="0" smtClean="0"/>
              <a:t>Beware this is a challenge!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385" y="1371600"/>
            <a:ext cx="5601288" cy="4805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6304"/>
            <a:ext cx="5779008" cy="652881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Times tables! How fast are you now?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65" y="1243465"/>
            <a:ext cx="5485463" cy="5515658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1188720" y="2980944"/>
            <a:ext cx="393192" cy="35052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3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2297" y="5248055"/>
            <a:ext cx="1655063" cy="118872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9 is not a prime number or greater than 15 and it is a multiple of 3. It does not fit in.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990297" y="4293427"/>
            <a:ext cx="412416" cy="337689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13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439757" y="4052635"/>
            <a:ext cx="309960" cy="337689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7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160520" y="3762510"/>
            <a:ext cx="411480" cy="33095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18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407368" y="4206239"/>
            <a:ext cx="402336" cy="34747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26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011168" y="3331464"/>
            <a:ext cx="423672" cy="3048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24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872065" y="3828927"/>
            <a:ext cx="364062" cy="25146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17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8872" y="566946"/>
            <a:ext cx="4867704" cy="629105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0" y="4700016"/>
            <a:ext cx="1371600" cy="173675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 is greater than 15. Not a multiple of 3. It is a prime number.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1811448" y="3786255"/>
            <a:ext cx="2531952" cy="2303649"/>
          </a:xfrm>
          <a:prstGeom prst="ellipse">
            <a:avLst/>
          </a:prstGeom>
          <a:solidFill>
            <a:srgbClr val="F8CBAD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All these numbers are not multiples of 3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60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410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Wednesday 24th June 2020 LO: To select the appropriate type of graph</vt:lpstr>
      <vt:lpstr>Using graphs</vt:lpstr>
      <vt:lpstr>Look at these examples. Solve the problems.</vt:lpstr>
      <vt:lpstr>Using a Venn diagram</vt:lpstr>
      <vt:lpstr> More complicated diagrams. Beware this is a challenge!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16June Statistics</dc:title>
  <dc:creator>Lynda Voges</dc:creator>
  <cp:lastModifiedBy>Lynda Voges</cp:lastModifiedBy>
  <cp:revision>98</cp:revision>
  <dcterms:created xsi:type="dcterms:W3CDTF">2020-06-11T19:11:58Z</dcterms:created>
  <dcterms:modified xsi:type="dcterms:W3CDTF">2020-06-22T10:42:14Z</dcterms:modified>
</cp:coreProperties>
</file>