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7" r:id="rId3"/>
    <p:sldId id="259" r:id="rId4"/>
    <p:sldId id="260" r:id="rId5"/>
    <p:sldId id="258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033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32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47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469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330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40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72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737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183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32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  <p:sldLayoutId id="2147483671" r:id="rId20"/>
    <p:sldLayoutId id="2147483672" r:id="rId21"/>
    <p:sldLayoutId id="2147483673" r:id="rId22"/>
    <p:sldLayoutId id="2147483674" r:id="rId23"/>
    <p:sldLayoutId id="2147483675" r:id="rId24"/>
    <p:sldLayoutId id="2147483676" r:id="rId25"/>
    <p:sldLayoutId id="2147483677" r:id="rId26"/>
    <p:sldLayoutId id="2147483678" r:id="rId2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631164" y="465845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u="sng" dirty="0" smtClean="0">
                <a:latin typeface="Comic Sans MS" panose="030F0702030302020204" pitchFamily="66" charset="0"/>
              </a:rPr>
              <a:t>Wednesday 10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SPAG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3167" t="23482" r="47457" b="12886"/>
          <a:stretch/>
        </p:blipFill>
        <p:spPr>
          <a:xfrm>
            <a:off x="2899953" y="1197365"/>
            <a:ext cx="2991396" cy="55230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3367" t="24018" r="48059" b="13304"/>
          <a:stretch/>
        </p:blipFill>
        <p:spPr>
          <a:xfrm>
            <a:off x="7641772" y="1164707"/>
            <a:ext cx="2416630" cy="45850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67451" y="888274"/>
            <a:ext cx="3252652" cy="5146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6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958975" y="400050"/>
            <a:ext cx="8261350" cy="5983288"/>
          </a:xfrm>
          <a:prstGeom prst="roundRect">
            <a:avLst>
              <a:gd name="adj" fmla="val 12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170113" y="1939925"/>
            <a:ext cx="7924800" cy="424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08000" tIns="180000" rIns="108000" b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 </a:t>
            </a: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Daisy Happy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Flat 23 Clarence House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Long Lane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Caggletonville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CA12 4ON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Friday 2</a:t>
            </a:r>
            <a:r>
              <a:rPr lang="en-GB" altLang="en-US" sz="1400" baseline="30000">
                <a:solidFill>
                  <a:schemeClr val="tx1"/>
                </a:solidFill>
                <a:cs typeface="Arial" panose="020B0604020202020204" pitchFamily="34" charset="0"/>
              </a:rPr>
              <a:t>nd</a:t>
            </a: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 January 2015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Dear Santa,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I am writing to thank you for the lovely presents you left at my house on  Christmas Eve. I couldn’t believe my eyes when I saw them all and so beautifully wrapped. Your elves must have been very busy this year.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170113" y="1462089"/>
            <a:ext cx="7924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Step 4 – Tell the person why you are writing to them.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43138" y="4162425"/>
            <a:ext cx="7777162" cy="8699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2800" u="sng" smtClean="0">
                <a:latin typeface="Comic Sans MS" panose="030F0702030302020204" pitchFamily="66" charset="0"/>
              </a:rPr>
              <a:t>Wednesday 10</a:t>
            </a:r>
            <a:r>
              <a:rPr lang="en-GB" sz="2800" u="sng" baseline="30000" smtClean="0">
                <a:latin typeface="Comic Sans MS" panose="030F0702030302020204" pitchFamily="66" charset="0"/>
              </a:rPr>
              <a:t>th</a:t>
            </a:r>
            <a:r>
              <a:rPr lang="en-GB" sz="2800" u="sng" smtClean="0">
                <a:latin typeface="Comic Sans MS" panose="030F0702030302020204" pitchFamily="66" charset="0"/>
              </a:rPr>
              <a:t> June</a:t>
            </a:r>
            <a:br>
              <a:rPr lang="en-GB" sz="2800" u="sng" smtClean="0">
                <a:latin typeface="Comic Sans MS" panose="030F0702030302020204" pitchFamily="66" charset="0"/>
              </a:rPr>
            </a:br>
            <a:r>
              <a:rPr lang="en-GB" sz="2800" u="sng" smtClean="0">
                <a:latin typeface="Comic Sans MS" panose="030F0702030302020204" pitchFamily="66" charset="0"/>
              </a:rPr>
              <a:t>To identify features of informal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958975" y="400050"/>
            <a:ext cx="8261350" cy="5983288"/>
          </a:xfrm>
          <a:prstGeom prst="roundRect">
            <a:avLst>
              <a:gd name="adj" fmla="val 12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70113" y="1939925"/>
            <a:ext cx="7924800" cy="424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08000" tIns="180000" rIns="108000" b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 </a:t>
            </a: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Daisy Happy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Flat 23 Clarence House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Long Lane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Caggletonville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CA12 4ON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Friday 2</a:t>
            </a:r>
            <a:r>
              <a:rPr lang="en-GB" altLang="en-US" sz="1400" baseline="30000">
                <a:solidFill>
                  <a:schemeClr val="tx1"/>
                </a:solidFill>
                <a:cs typeface="Arial" panose="020B0604020202020204" pitchFamily="34" charset="0"/>
              </a:rPr>
              <a:t>nd</a:t>
            </a: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 January 2015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Dear Santa,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I am writing to thank you for the lovely presents you left at my house on  Christmas Eve. I couldn’t believe my eyes when I saw them all and so beautifully wrapped. Your elves must have been very busy this year.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I especially loved the bike and have been learning how to ride it, as I haven’t had one without stabilisers before. The pink helmet is a perfect fit and I wear it to protect my head when I’m on my bike in case I fall off.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170113" y="1462089"/>
            <a:ext cx="7924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Step 5 – Add any extra information you would like to tell them.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43138" y="4994275"/>
            <a:ext cx="7777162" cy="8699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0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2800" u="sng" smtClean="0">
                <a:latin typeface="Comic Sans MS" panose="030F0702030302020204" pitchFamily="66" charset="0"/>
              </a:rPr>
              <a:t>Wednesday 10</a:t>
            </a:r>
            <a:r>
              <a:rPr lang="en-GB" sz="2800" u="sng" baseline="30000" smtClean="0">
                <a:latin typeface="Comic Sans MS" panose="030F0702030302020204" pitchFamily="66" charset="0"/>
              </a:rPr>
              <a:t>th</a:t>
            </a:r>
            <a:r>
              <a:rPr lang="en-GB" sz="2800" u="sng" smtClean="0">
                <a:latin typeface="Comic Sans MS" panose="030F0702030302020204" pitchFamily="66" charset="0"/>
              </a:rPr>
              <a:t> June</a:t>
            </a:r>
            <a:br>
              <a:rPr lang="en-GB" sz="2800" u="sng" smtClean="0">
                <a:latin typeface="Comic Sans MS" panose="030F0702030302020204" pitchFamily="66" charset="0"/>
              </a:rPr>
            </a:br>
            <a:r>
              <a:rPr lang="en-GB" sz="2800" u="sng" smtClean="0">
                <a:latin typeface="Comic Sans MS" panose="030F0702030302020204" pitchFamily="66" charset="0"/>
              </a:rPr>
              <a:t>To identify features of informal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7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958975" y="400050"/>
            <a:ext cx="8261350" cy="5983288"/>
          </a:xfrm>
          <a:prstGeom prst="roundRect">
            <a:avLst>
              <a:gd name="adj" fmla="val 12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170113" y="1730376"/>
            <a:ext cx="7924800" cy="4672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08000" tIns="180000" rIns="108000" b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 </a:t>
            </a: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Daisy Happy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Flat 23 Clarence House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Long Lane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Caggletonville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CA12 4ON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Friday 2</a:t>
            </a:r>
            <a:r>
              <a:rPr lang="en-GB" altLang="en-US" sz="1400" baseline="30000">
                <a:solidFill>
                  <a:schemeClr val="tx1"/>
                </a:solidFill>
                <a:cs typeface="Arial" panose="020B0604020202020204" pitchFamily="34" charset="0"/>
              </a:rPr>
              <a:t>nd</a:t>
            </a: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 January 2015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Dear Santa,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I am writing to thank you for the lovely presents you left at my house on  Christmas Eve. I couldn’t believe my eyes when I saw them all and so beautifully wrapped. Your elves must have been very busy this year.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I especially loved the bike and have been learning how to ride it, as I haven’t had one without stabilisers before. The pink helmet is a perfect fit and I wear it to protect my head when I’m on my bike in case I fall off.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Love from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Daisy xx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170113" y="1122364"/>
            <a:ext cx="7924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Step 6 – Finish off your letter using an appropriate ending e.g. ‘Love from’ or ‘See you soon’, followed by your name.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20913" y="5686426"/>
            <a:ext cx="914400" cy="5619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2800" u="sng" smtClean="0">
                <a:latin typeface="Comic Sans MS" panose="030F0702030302020204" pitchFamily="66" charset="0"/>
              </a:rPr>
              <a:t>Wednesday 10</a:t>
            </a:r>
            <a:r>
              <a:rPr lang="en-GB" sz="2800" u="sng" baseline="30000" smtClean="0">
                <a:latin typeface="Comic Sans MS" panose="030F0702030302020204" pitchFamily="66" charset="0"/>
              </a:rPr>
              <a:t>th</a:t>
            </a:r>
            <a:r>
              <a:rPr lang="en-GB" sz="2800" u="sng" smtClean="0">
                <a:latin typeface="Comic Sans MS" panose="030F0702030302020204" pitchFamily="66" charset="0"/>
              </a:rPr>
              <a:t> June</a:t>
            </a:r>
            <a:br>
              <a:rPr lang="en-GB" sz="2800" u="sng" smtClean="0">
                <a:latin typeface="Comic Sans MS" panose="030F0702030302020204" pitchFamily="66" charset="0"/>
              </a:rPr>
            </a:br>
            <a:r>
              <a:rPr lang="en-GB" sz="2800" u="sng" smtClean="0">
                <a:latin typeface="Comic Sans MS" panose="030F0702030302020204" pitchFamily="66" charset="0"/>
              </a:rPr>
              <a:t>To identify features of informal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2800" u="sng" dirty="0" smtClean="0">
                <a:latin typeface="Comic Sans MS" panose="030F0702030302020204" pitchFamily="66" charset="0"/>
              </a:rPr>
              <a:t>Wednesday 10</a:t>
            </a:r>
            <a:r>
              <a:rPr lang="en-GB" sz="28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800" u="sng" dirty="0" smtClean="0">
                <a:latin typeface="Comic Sans MS" panose="030F0702030302020204" pitchFamily="66" charset="0"/>
              </a:rPr>
              <a:t> June</a:t>
            </a:r>
            <a:br>
              <a:rPr lang="en-GB" sz="2800" u="sng" dirty="0" smtClean="0">
                <a:latin typeface="Comic Sans MS" panose="030F0702030302020204" pitchFamily="66" charset="0"/>
              </a:rPr>
            </a:br>
            <a:r>
              <a:rPr lang="en-GB" sz="2800" u="sng" dirty="0" smtClean="0">
                <a:latin typeface="Comic Sans MS" panose="030F0702030302020204" pitchFamily="66" charset="0"/>
              </a:rPr>
              <a:t>To identify features of informal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207" y="1451506"/>
            <a:ext cx="1083142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Your task:</a:t>
            </a:r>
          </a:p>
          <a:p>
            <a:endParaRPr lang="en-GB" dirty="0"/>
          </a:p>
          <a:p>
            <a:r>
              <a:rPr lang="en-GB" dirty="0" smtClean="0"/>
              <a:t>Write a short, informal letter to your friend telling them about the activities you did in the half term. </a:t>
            </a:r>
          </a:p>
          <a:p>
            <a:r>
              <a:rPr lang="en-GB" dirty="0" smtClean="0"/>
              <a:t>Soon, you will be writing a longer letter so this is to help you get used to writing informally. </a:t>
            </a:r>
          </a:p>
          <a:p>
            <a:endParaRPr lang="en-GB" dirty="0"/>
          </a:p>
          <a:p>
            <a:r>
              <a:rPr lang="en-GB" dirty="0" smtClean="0"/>
              <a:t>Success </a:t>
            </a:r>
            <a:r>
              <a:rPr lang="en-GB" smtClean="0"/>
              <a:t>Criteria</a:t>
            </a:r>
            <a:r>
              <a:rPr lang="en-GB" smtClean="0"/>
              <a:t>:</a:t>
            </a:r>
          </a:p>
          <a:p>
            <a:endParaRPr lang="en-GB" dirty="0" smtClean="0"/>
          </a:p>
          <a:p>
            <a:r>
              <a:rPr lang="en-GB" dirty="0"/>
              <a:t>I can write an informal letter using the right tone.</a:t>
            </a:r>
          </a:p>
          <a:p>
            <a:r>
              <a:rPr lang="en-GB" dirty="0" smtClean="0"/>
              <a:t>I </a:t>
            </a:r>
            <a:r>
              <a:rPr lang="en-GB" dirty="0"/>
              <a:t>can write a letter putting all </a:t>
            </a:r>
            <a:r>
              <a:rPr lang="en-GB" dirty="0" smtClean="0"/>
              <a:t>the features </a:t>
            </a:r>
            <a:r>
              <a:rPr lang="en-GB" dirty="0"/>
              <a:t>in the correct place</a:t>
            </a:r>
            <a:r>
              <a:rPr lang="en-GB" dirty="0" smtClean="0"/>
              <a:t>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I </a:t>
            </a:r>
            <a:r>
              <a:rPr lang="en-GB" dirty="0"/>
              <a:t>can use adjectives and expanded noun phrases to add detail.</a:t>
            </a:r>
          </a:p>
          <a:p>
            <a:r>
              <a:rPr lang="en-GB" dirty="0" smtClean="0"/>
              <a:t>I </a:t>
            </a:r>
            <a:r>
              <a:rPr lang="en-GB" dirty="0"/>
              <a:t>can write the address on the top right hand side.</a:t>
            </a:r>
          </a:p>
          <a:p>
            <a:r>
              <a:rPr lang="en-GB" dirty="0" smtClean="0"/>
              <a:t>I </a:t>
            </a:r>
            <a:r>
              <a:rPr lang="en-GB" dirty="0"/>
              <a:t>can write a letter including </a:t>
            </a:r>
            <a:r>
              <a:rPr lang="en-GB" dirty="0" smtClean="0"/>
              <a:t>‘Dear</a:t>
            </a:r>
            <a:r>
              <a:rPr lang="en-GB" dirty="0"/>
              <a:t>’ and ‘from</a:t>
            </a:r>
            <a:r>
              <a:rPr lang="en-GB" dirty="0" smtClean="0"/>
              <a:t>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0"/>
          <p:cNvSpPr>
            <a:spLocks noGrp="1"/>
          </p:cNvSpPr>
          <p:nvPr>
            <p:ph type="title"/>
          </p:nvPr>
        </p:nvSpPr>
        <p:spPr>
          <a:xfrm>
            <a:off x="2152025" y="2403355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b="1" dirty="0"/>
              <a:t>What Is an Informal Letter?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2025" y="2900242"/>
            <a:ext cx="7632700" cy="3469393"/>
          </a:xfrm>
          <a:prstGeom prst="rect">
            <a:avLst/>
          </a:prstGeom>
        </p:spPr>
        <p:txBody>
          <a:bodyPr lIns="0" tIns="72000" rIns="0" bIns="72000">
            <a:spAutoFit/>
          </a:bodyPr>
          <a:lstStyle/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An informal letter is a letter that we send to people we know. 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Types of informal letters can be:</a:t>
            </a:r>
          </a:p>
          <a:p>
            <a:pPr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Thank-you letters;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Postcards;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Letters to friends or family who live further away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>
                <a:solidFill>
                  <a:srgbClr val="FFFF00"/>
                </a:solidFill>
              </a:rPr>
              <a:t>There are some examples on the next few slides.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31164" y="465845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u="sng" smtClean="0">
                <a:latin typeface="Comic Sans MS" panose="030F0702030302020204" pitchFamily="66" charset="0"/>
              </a:rPr>
              <a:t>Wednesday 10</a:t>
            </a:r>
            <a:r>
              <a:rPr lang="en-GB" u="sng" baseline="30000" smtClean="0">
                <a:latin typeface="Comic Sans MS" panose="030F0702030302020204" pitchFamily="66" charset="0"/>
              </a:rPr>
              <a:t>th</a:t>
            </a:r>
            <a:r>
              <a:rPr lang="en-GB" u="sng" smtClean="0">
                <a:latin typeface="Comic Sans MS" panose="030F0702030302020204" pitchFamily="66" charset="0"/>
              </a:rPr>
              <a:t> June</a:t>
            </a:r>
            <a:br>
              <a:rPr lang="en-GB" u="sng" smtClean="0">
                <a:latin typeface="Comic Sans MS" panose="030F0702030302020204" pitchFamily="66" charset="0"/>
              </a:rPr>
            </a:br>
            <a:r>
              <a:rPr lang="en-GB" u="sng" smtClean="0">
                <a:latin typeface="Comic Sans MS" panose="030F0702030302020204" pitchFamily="66" charset="0"/>
              </a:rPr>
              <a:t>To identify features of informal letter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667" y="1660826"/>
            <a:ext cx="11052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After looking at both Formal and Informal letters, children will be focussing on informal letters and identifying  its features.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0"/>
          <p:cNvSpPr>
            <a:spLocks noGrp="1"/>
          </p:cNvSpPr>
          <p:nvPr>
            <p:ph type="title"/>
          </p:nvPr>
        </p:nvSpPr>
        <p:spPr>
          <a:xfrm>
            <a:off x="3533775" y="750888"/>
            <a:ext cx="8220075" cy="993775"/>
          </a:xfrm>
        </p:spPr>
        <p:txBody>
          <a:bodyPr/>
          <a:lstStyle/>
          <a:p>
            <a:pPr eaLnBrk="1" hangingPunct="1"/>
            <a:r>
              <a:rPr lang="en-GB" altLang="en-US" dirty="0"/>
              <a:t>Example of a Postcard</a:t>
            </a:r>
          </a:p>
        </p:txBody>
      </p:sp>
      <p:pic>
        <p:nvPicPr>
          <p:cNvPr id="1126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1" y="1473201"/>
            <a:ext cx="6619875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2925763" y="2193925"/>
            <a:ext cx="309245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Dear Daisy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How are you? We are at the seaside!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It has been like a dream and very nice weather too. What a treat! We have had ice cream every day and my Mum said maybe I can go on a donkey tomorrow and she will teach me to swim, what a week it’s been! We’ve spent lots of money as it isn’t cheap and our feet are tired but it’s been worth it.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Lots of love and see you soon.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May xx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6208713" y="3009900"/>
            <a:ext cx="2870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en-GB" altLang="en-US">
                <a:solidFill>
                  <a:schemeClr val="tx1"/>
                </a:solidFill>
              </a:rPr>
              <a:t>Daisy McClean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en-GB" altLang="en-US">
                <a:solidFill>
                  <a:schemeClr val="tx1"/>
                </a:solidFill>
              </a:rPr>
              <a:t>3 Sheaf Street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en-GB" altLang="en-US">
                <a:solidFill>
                  <a:schemeClr val="tx1"/>
                </a:solidFill>
              </a:rPr>
              <a:t>Milton Keynes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en-GB" altLang="en-US">
                <a:solidFill>
                  <a:schemeClr val="tx1"/>
                </a:solidFill>
              </a:rPr>
              <a:t>MK3 3ET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313489" y="3292475"/>
            <a:ext cx="270827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13489" y="3790950"/>
            <a:ext cx="270827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13489" y="4289425"/>
            <a:ext cx="270827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13489" y="4787900"/>
            <a:ext cx="270827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3030539" y="2193925"/>
            <a:ext cx="309245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Dear Daisy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 dirty="0">
              <a:solidFill>
                <a:schemeClr val="bg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How are you? We are at the seaside!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It has been like a dream and very nice weather too. What a treat! We have had ice cream every day and my Mum said maybe I can go on a donkey tomorrow and she will teach me to swim, what a week it’s been! We’ve spent lots of money as it isn’t cheap and our feet are tired but it’s been worth it.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 dirty="0">
              <a:solidFill>
                <a:schemeClr val="bg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Lots of love and see you soon.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 dirty="0">
              <a:solidFill>
                <a:schemeClr val="bg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May xx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6313489" y="3009900"/>
            <a:ext cx="2870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Daisy McClean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3 Sheaf Street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Milton Keynes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GB" altLang="en-US">
                <a:solidFill>
                  <a:schemeClr val="bg1"/>
                </a:solidFill>
              </a:rPr>
              <a:t>MK3 3ET</a:t>
            </a: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0" y="-34646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u="sng" dirty="0" smtClean="0">
                <a:latin typeface="Comic Sans MS" panose="030F0702030302020204" pitchFamily="66" charset="0"/>
              </a:rPr>
              <a:t>Wednesday 10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To identify features of informal letter</a:t>
            </a:r>
            <a:endParaRPr lang="en-GB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2001838" y="1345473"/>
            <a:ext cx="8261350" cy="4995137"/>
          </a:xfrm>
          <a:prstGeom prst="roundRect">
            <a:avLst>
              <a:gd name="adj" fmla="val 12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291" name="Title 20"/>
          <p:cNvSpPr>
            <a:spLocks noGrp="1"/>
          </p:cNvSpPr>
          <p:nvPr>
            <p:ph type="title"/>
          </p:nvPr>
        </p:nvSpPr>
        <p:spPr>
          <a:xfrm>
            <a:off x="692130" y="948487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Example of a Letter to Friends or Family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170113" y="3033714"/>
            <a:ext cx="7924800" cy="222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Dear Gran,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How are you? Mum told me you haven’t been feeling very well. I have baked you some of your favourite cakes and wondered when it would be possible for me to come and visit?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Hope to see you soon.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Lots of love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Little Red Riding Hood xx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4141789" y="1462089"/>
            <a:ext cx="59531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Little Red Riding Hood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12 Fairy Tale Lane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The Village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    FT7 8VP	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	Friday 23rd May 2015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-37637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u="sng" smtClean="0">
                <a:latin typeface="Comic Sans MS" panose="030F0702030302020204" pitchFamily="66" charset="0"/>
              </a:rPr>
              <a:t>Wednesday 10</a:t>
            </a:r>
            <a:r>
              <a:rPr lang="en-GB" u="sng" baseline="30000" smtClean="0">
                <a:latin typeface="Comic Sans MS" panose="030F0702030302020204" pitchFamily="66" charset="0"/>
              </a:rPr>
              <a:t>th</a:t>
            </a:r>
            <a:r>
              <a:rPr lang="en-GB" u="sng" smtClean="0">
                <a:latin typeface="Comic Sans MS" panose="030F0702030302020204" pitchFamily="66" charset="0"/>
              </a:rPr>
              <a:t> June</a:t>
            </a:r>
            <a:br>
              <a:rPr lang="en-GB" u="sng" smtClean="0">
                <a:latin typeface="Comic Sans MS" panose="030F0702030302020204" pitchFamily="66" charset="0"/>
              </a:rPr>
            </a:br>
            <a:r>
              <a:rPr lang="en-GB" u="sng" smtClean="0">
                <a:latin typeface="Comic Sans MS" panose="030F0702030302020204" pitchFamily="66" charset="0"/>
              </a:rPr>
              <a:t>To identify features of informal letter</a:t>
            </a:r>
            <a:endParaRPr lang="en-GB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/>
          <p:cNvSpPr/>
          <p:nvPr/>
        </p:nvSpPr>
        <p:spPr>
          <a:xfrm>
            <a:off x="1958975" y="409575"/>
            <a:ext cx="8261350" cy="5983288"/>
          </a:xfrm>
          <a:prstGeom prst="roundRect">
            <a:avLst>
              <a:gd name="adj" fmla="val 12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789441" y="1003300"/>
            <a:ext cx="8229600" cy="993775"/>
          </a:xfrm>
        </p:spPr>
        <p:txBody>
          <a:bodyPr/>
          <a:lstStyle/>
          <a:p>
            <a:pPr eaLnBrk="1" hangingPunct="1"/>
            <a:r>
              <a:rPr lang="en-GB" altLang="en-US" sz="3200" dirty="0"/>
              <a:t>Example of a Thank-you Letter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49489" y="2044700"/>
            <a:ext cx="7845425" cy="4300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Dear Santa,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I am writing to thank you for the lovely presents you left at my house on Christmas Eve. I couldn’t believe my eyes when I saw them all and so beautifully wrapped. Your elves must have been very busy this year.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I especially loved the bike and have been learning how to ride it, as I haven’t had one without stabilisers before. The pink helmet is a perfect fit and I wear it to protect my head when I’m on my bike in case I fall off.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My brother James loved his train set and has been playing with it everyday since you delivered it. He loves the noises it makes and connecting all of the carriages together.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I hope you and Mrs Claus have a lovely holiday and the elves and reindeers have a well deserved rest.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Love from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</a:rPr>
              <a:t>Daisy xx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08200" y="581026"/>
            <a:ext cx="77089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1 Christmas Lane	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			Newtown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		 	Northwood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		 	SA1 NTA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						Friday 2</a:t>
            </a:r>
            <a:r>
              <a:rPr lang="en-GB" altLang="en-US" sz="1500" baseline="30000" dirty="0">
                <a:solidFill>
                  <a:schemeClr val="tx1"/>
                </a:solidFill>
                <a:cs typeface="Arial" panose="020B0604020202020204" pitchFamily="34" charset="0"/>
              </a:rPr>
              <a:t>nd</a:t>
            </a:r>
            <a:r>
              <a:rPr lang="en-GB" altLang="en-US" sz="1500" dirty="0">
                <a:solidFill>
                  <a:schemeClr val="tx1"/>
                </a:solidFill>
                <a:cs typeface="Arial" panose="020B0604020202020204" pitchFamily="34" charset="0"/>
              </a:rPr>
              <a:t> January 2015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-8618" y="-7068"/>
            <a:ext cx="8817429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3200" u="sng" dirty="0" smtClean="0">
                <a:latin typeface="Comic Sans MS" panose="030F0702030302020204" pitchFamily="66" charset="0"/>
              </a:rPr>
              <a:t>Wednesday 10</a:t>
            </a:r>
            <a:r>
              <a:rPr lang="en-GB" sz="32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3200" u="sng" dirty="0" smtClean="0">
                <a:latin typeface="Comic Sans MS" panose="030F0702030302020204" pitchFamily="66" charset="0"/>
              </a:rPr>
              <a:t> June</a:t>
            </a:r>
            <a:br>
              <a:rPr lang="en-GB" sz="3200" u="sng" dirty="0" smtClean="0">
                <a:latin typeface="Comic Sans MS" panose="030F0702030302020204" pitchFamily="66" charset="0"/>
              </a:rPr>
            </a:br>
            <a:r>
              <a:rPr lang="en-GB" sz="3200" u="sng" dirty="0" smtClean="0">
                <a:latin typeface="Comic Sans MS" panose="030F0702030302020204" pitchFamily="66" charset="0"/>
              </a:rPr>
              <a:t>To identify features of informal letter</a:t>
            </a:r>
            <a:endParaRPr lang="en-GB" sz="3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8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Wednesday 10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June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To identify features of informal letter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5455" y="1686770"/>
            <a:ext cx="841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Create a spider web in your books and then check have you got all the features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951" b="83279" l="6061" r="91288"/>
                    </a14:imgEffect>
                  </a14:imgLayer>
                </a14:imgProps>
              </a:ext>
            </a:extLst>
          </a:blip>
          <a:srcRect l="11425" t="28192" r="11433" b="20548"/>
          <a:stretch/>
        </p:blipFill>
        <p:spPr>
          <a:xfrm>
            <a:off x="2651760" y="2664823"/>
            <a:ext cx="6466110" cy="248194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939143" y="2782389"/>
            <a:ext cx="744583" cy="6531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794172" y="2664823"/>
            <a:ext cx="527184" cy="7707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254241" y="4232001"/>
            <a:ext cx="803523" cy="7903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13909" y="4182650"/>
            <a:ext cx="759825" cy="8890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78696" y="2413057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Date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8002266" y="2295491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From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738674" y="51756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Address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939143" y="5150992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Dear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12697" y="4343400"/>
            <a:ext cx="69538" cy="1201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0822" y="5516097"/>
            <a:ext cx="131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Paragraphs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68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/>
      <p:bldP spid="17" grpId="1"/>
      <p:bldP spid="18" grpId="1"/>
      <p:bldP spid="19" grpId="2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958975" y="409575"/>
            <a:ext cx="8261350" cy="5983288"/>
          </a:xfrm>
          <a:prstGeom prst="roundRect">
            <a:avLst>
              <a:gd name="adj" fmla="val 12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170113" y="2030413"/>
            <a:ext cx="7924800" cy="4133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08000" tIns="180000" rIns="108000" b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>
                <a:solidFill>
                  <a:schemeClr val="tx1"/>
                </a:solidFill>
              </a:rPr>
              <a:t>    </a:t>
            </a: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Daisy Happy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					Flat 23 Clarence House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					Long Lane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					Caggletonville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					CA12 4ON</a:t>
            </a: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170113" y="1462089"/>
            <a:ext cx="7924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Step 1 – Write your address in the top right hand corner of your letter.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7324725" y="1952625"/>
            <a:ext cx="2770188" cy="16652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0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2800" u="sng" smtClean="0">
                <a:latin typeface="Comic Sans MS" panose="030F0702030302020204" pitchFamily="66" charset="0"/>
              </a:rPr>
              <a:t>Wednesday 10</a:t>
            </a:r>
            <a:r>
              <a:rPr lang="en-GB" sz="2800" u="sng" baseline="30000" smtClean="0">
                <a:latin typeface="Comic Sans MS" panose="030F0702030302020204" pitchFamily="66" charset="0"/>
              </a:rPr>
              <a:t>th</a:t>
            </a:r>
            <a:r>
              <a:rPr lang="en-GB" sz="2800" u="sng" smtClean="0">
                <a:latin typeface="Comic Sans MS" panose="030F0702030302020204" pitchFamily="66" charset="0"/>
              </a:rPr>
              <a:t> June</a:t>
            </a:r>
            <a:br>
              <a:rPr lang="en-GB" sz="2800" u="sng" smtClean="0">
                <a:latin typeface="Comic Sans MS" panose="030F0702030302020204" pitchFamily="66" charset="0"/>
              </a:rPr>
            </a:br>
            <a:r>
              <a:rPr lang="en-GB" sz="2800" u="sng" smtClean="0">
                <a:latin typeface="Comic Sans MS" panose="030F0702030302020204" pitchFamily="66" charset="0"/>
              </a:rPr>
              <a:t>To identify features of informal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958975" y="409575"/>
            <a:ext cx="8261350" cy="5983288"/>
          </a:xfrm>
          <a:prstGeom prst="roundRect">
            <a:avLst>
              <a:gd name="adj" fmla="val 12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70113" y="2119314"/>
            <a:ext cx="7924800" cy="4149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08000" tIns="180000" rIns="108000" b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500">
                <a:solidFill>
                  <a:schemeClr val="tx1"/>
                </a:solidFill>
              </a:rPr>
              <a:t>    </a:t>
            </a: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Daisy Happy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					Flat 23 Clarence House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					Long Lane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					Caggletonville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					CA12 4ON</a:t>
            </a: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Friday 2</a:t>
            </a:r>
            <a:r>
              <a:rPr lang="en-GB" altLang="en-US" sz="1600" baseline="30000">
                <a:solidFill>
                  <a:schemeClr val="tx1"/>
                </a:solidFill>
                <a:cs typeface="Arial" panose="020B0604020202020204" pitchFamily="34" charset="0"/>
              </a:rPr>
              <a:t>nd</a:t>
            </a: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 January 2015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5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170113" y="1462089"/>
            <a:ext cx="7924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Step 2 –  Write the date underneath your address.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2239" y="3697289"/>
            <a:ext cx="2293937" cy="3571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95942" y="175949"/>
            <a:ext cx="10960100" cy="994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2800" u="sng" dirty="0" smtClean="0">
                <a:latin typeface="Comic Sans MS" panose="030F0702030302020204" pitchFamily="66" charset="0"/>
              </a:rPr>
              <a:t>Wednesday 10</a:t>
            </a:r>
            <a:r>
              <a:rPr lang="en-GB" sz="2800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800" u="sng" dirty="0" smtClean="0">
                <a:latin typeface="Comic Sans MS" panose="030F0702030302020204" pitchFamily="66" charset="0"/>
              </a:rPr>
              <a:t> June</a:t>
            </a:r>
            <a:br>
              <a:rPr lang="en-GB" sz="2800" u="sng" dirty="0" smtClean="0">
                <a:latin typeface="Comic Sans MS" panose="030F0702030302020204" pitchFamily="66" charset="0"/>
              </a:rPr>
            </a:br>
            <a:r>
              <a:rPr lang="en-GB" sz="2800" u="sng" dirty="0" smtClean="0">
                <a:latin typeface="Comic Sans MS" panose="030F0702030302020204" pitchFamily="66" charset="0"/>
              </a:rPr>
              <a:t>To identify features of informal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5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1958975" y="409575"/>
            <a:ext cx="8261350" cy="5983288"/>
          </a:xfrm>
          <a:prstGeom prst="roundRect">
            <a:avLst>
              <a:gd name="adj" fmla="val 12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170113" y="2366963"/>
            <a:ext cx="7924800" cy="381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08000" tIns="180000" rIns="108000" b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 </a:t>
            </a: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Daisy Happy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Flat 23 Clarence House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Long Lane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Caggletonville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					CA12 4ON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Friday 2</a:t>
            </a:r>
            <a:r>
              <a:rPr lang="en-GB" altLang="en-US" sz="1400" baseline="30000">
                <a:solidFill>
                  <a:schemeClr val="tx1"/>
                </a:solidFill>
                <a:cs typeface="Arial" panose="020B0604020202020204" pitchFamily="34" charset="0"/>
              </a:rPr>
              <a:t>nd</a:t>
            </a: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 January 2015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Dear Santa,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2170113" y="1462088"/>
            <a:ext cx="792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Step 3 –  Write the name of the person who the letter is for below the date on the left hand side. You can use ‘Dear’ or a more informal greeting, such as ‘Hello’, or ‘Hi’. Add a comma after the person’s name.</a:t>
            </a:r>
          </a:p>
        </p:txBody>
      </p:sp>
      <p:sp>
        <p:nvSpPr>
          <p:cNvPr id="9" name="Rectangle 8"/>
          <p:cNvSpPr/>
          <p:nvPr/>
        </p:nvSpPr>
        <p:spPr>
          <a:xfrm>
            <a:off x="2211388" y="4165601"/>
            <a:ext cx="1054100" cy="4095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winkl SemiBold" pitchFamily="2" charset="0"/>
                <a:ea typeface="+mj-ea"/>
                <a:cs typeface="+mj-cs"/>
              </a:defRPr>
            </a:lvl1pPr>
          </a:lstStyle>
          <a:p>
            <a:r>
              <a:rPr lang="en-GB" sz="2800" u="sng" smtClean="0">
                <a:latin typeface="Comic Sans MS" panose="030F0702030302020204" pitchFamily="66" charset="0"/>
              </a:rPr>
              <a:t>Wednesday 10</a:t>
            </a:r>
            <a:r>
              <a:rPr lang="en-GB" sz="2800" u="sng" baseline="30000" smtClean="0">
                <a:latin typeface="Comic Sans MS" panose="030F0702030302020204" pitchFamily="66" charset="0"/>
              </a:rPr>
              <a:t>th</a:t>
            </a:r>
            <a:r>
              <a:rPr lang="en-GB" sz="2800" u="sng" smtClean="0">
                <a:latin typeface="Comic Sans MS" panose="030F0702030302020204" pitchFamily="66" charset="0"/>
              </a:rPr>
              <a:t> June</a:t>
            </a:r>
            <a:br>
              <a:rPr lang="en-GB" sz="2800" u="sng" smtClean="0">
                <a:latin typeface="Comic Sans MS" panose="030F0702030302020204" pitchFamily="66" charset="0"/>
              </a:rPr>
            </a:br>
            <a:r>
              <a:rPr lang="en-GB" sz="2800" u="sng" smtClean="0">
                <a:latin typeface="Comic Sans MS" panose="030F0702030302020204" pitchFamily="66" charset="0"/>
              </a:rPr>
              <a:t>To identify features of informal letter</a:t>
            </a:r>
            <a:endParaRPr lang="en-GB" sz="28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210</TotalTime>
  <Words>827</Words>
  <Application>Microsoft Office PowerPoint</Application>
  <PresentationFormat>Widescreen</PresentationFormat>
  <Paragraphs>193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Comic Sans MS</vt:lpstr>
      <vt:lpstr>Sassoon Infant Rg</vt:lpstr>
      <vt:lpstr>Trebuchet MS</vt:lpstr>
      <vt:lpstr>Twinkl</vt:lpstr>
      <vt:lpstr>Twinkl SemiBold</vt:lpstr>
      <vt:lpstr>Berlin</vt:lpstr>
      <vt:lpstr>PowerPoint Presentation</vt:lpstr>
      <vt:lpstr>What Is an Informal Letter?</vt:lpstr>
      <vt:lpstr>Example of a Postcard</vt:lpstr>
      <vt:lpstr>Example of a Letter to Friends or Family</vt:lpstr>
      <vt:lpstr>Example of a Thank-you Letter</vt:lpstr>
      <vt:lpstr>Wednesday 10th June To identify features of informal letter</vt:lpstr>
      <vt:lpstr>PowerPoint Presentation</vt:lpstr>
      <vt:lpstr>PowerPoint Presentation</vt:lpstr>
      <vt:lpstr>Wednesday 10th June To identify features of informal letter</vt:lpstr>
      <vt:lpstr>Wednesday 10th June To identify features of informal letter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8th June  Tenses</dc:title>
  <dc:creator>Sonia Jain</dc:creator>
  <cp:lastModifiedBy>Sonia Jain</cp:lastModifiedBy>
  <cp:revision>21</cp:revision>
  <dcterms:created xsi:type="dcterms:W3CDTF">2020-06-01T11:28:46Z</dcterms:created>
  <dcterms:modified xsi:type="dcterms:W3CDTF">2020-06-09T08:21:01Z</dcterms:modified>
</cp:coreProperties>
</file>