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7" r:id="rId2"/>
    <p:sldId id="256" r:id="rId3"/>
    <p:sldId id="260" r:id="rId4"/>
    <p:sldId id="264" r:id="rId5"/>
    <p:sldId id="268" r:id="rId6"/>
    <p:sldId id="266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78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DE36B1-F583-4A7A-9AD8-E363E8BDA9AD}" type="datetimeFigureOut">
              <a:rPr lang="en-GB" smtClean="0"/>
              <a:t>02/07/2020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D52FA8-6447-4C0F-AF09-E88C579C2E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5991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D52FA8-6447-4C0F-AF09-E88C579C2EC9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17725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D52FA8-6447-4C0F-AF09-E88C579C2EC9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14887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D52FA8-6447-4C0F-AF09-E88C579C2EC9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32825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D52FA8-6447-4C0F-AF09-E88C579C2EC9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58330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D52FA8-6447-4C0F-AF09-E88C579C2EC9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80985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D52FA8-6447-4C0F-AF09-E88C579C2EC9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20064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4DE23-D2B9-417B-95CD-E0816F12A771}" type="datetimeFigureOut">
              <a:rPr lang="en-GB" smtClean="0"/>
              <a:t>02/07/2020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FB58C-98B0-4D93-91B5-CACFA77B04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34670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4DE23-D2B9-417B-95CD-E0816F12A771}" type="datetimeFigureOut">
              <a:rPr lang="en-GB" smtClean="0"/>
              <a:t>02/07/2020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FB58C-98B0-4D93-91B5-CACFA77B04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08720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4DE23-D2B9-417B-95CD-E0816F12A771}" type="datetimeFigureOut">
              <a:rPr lang="en-GB" smtClean="0"/>
              <a:t>02/07/2020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FB58C-98B0-4D93-91B5-CACFA77B04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90385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4DE23-D2B9-417B-95CD-E0816F12A771}" type="datetimeFigureOut">
              <a:rPr lang="en-GB" smtClean="0"/>
              <a:t>02/07/2020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FB58C-98B0-4D93-91B5-CACFA77B04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7566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4DE23-D2B9-417B-95CD-E0816F12A771}" type="datetimeFigureOut">
              <a:rPr lang="en-GB" smtClean="0"/>
              <a:t>02/07/2020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FB58C-98B0-4D93-91B5-CACFA77B04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4396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4DE23-D2B9-417B-95CD-E0816F12A771}" type="datetimeFigureOut">
              <a:rPr lang="en-GB" smtClean="0"/>
              <a:t>02/07/2020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FB58C-98B0-4D93-91B5-CACFA77B04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22681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4DE23-D2B9-417B-95CD-E0816F12A771}" type="datetimeFigureOut">
              <a:rPr lang="en-GB" smtClean="0"/>
              <a:t>02/07/2020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FB58C-98B0-4D93-91B5-CACFA77B04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24714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4DE23-D2B9-417B-95CD-E0816F12A771}" type="datetimeFigureOut">
              <a:rPr lang="en-GB" smtClean="0"/>
              <a:t>02/07/2020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FB58C-98B0-4D93-91B5-CACFA77B04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93802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4DE23-D2B9-417B-95CD-E0816F12A771}" type="datetimeFigureOut">
              <a:rPr lang="en-GB" smtClean="0"/>
              <a:t>02/07/2020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FB58C-98B0-4D93-91B5-CACFA77B04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891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4DE23-D2B9-417B-95CD-E0816F12A771}" type="datetimeFigureOut">
              <a:rPr lang="en-GB" smtClean="0"/>
              <a:t>02/07/2020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FB58C-98B0-4D93-91B5-CACFA77B04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3574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4DE23-D2B9-417B-95CD-E0816F12A771}" type="datetimeFigureOut">
              <a:rPr lang="en-GB" smtClean="0"/>
              <a:t>02/07/2020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FB58C-98B0-4D93-91B5-CACFA77B04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66132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E4DE23-D2B9-417B-95CD-E0816F12A771}" type="datetimeFigureOut">
              <a:rPr lang="en-GB" smtClean="0"/>
              <a:t>02/07/2020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2FB58C-98B0-4D93-91B5-CACFA77B04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65954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000">
              <a:srgbClr val="7030A0"/>
            </a:gs>
            <a:gs pos="69000">
              <a:schemeClr val="accent1">
                <a:lumMod val="45000"/>
                <a:lumOff val="55000"/>
              </a:schemeClr>
            </a:gs>
            <a:gs pos="36000">
              <a:schemeClr val="accent1">
                <a:lumMod val="45000"/>
                <a:lumOff val="55000"/>
              </a:schemeClr>
            </a:gs>
            <a:gs pos="57000">
              <a:schemeClr val="accent1">
                <a:lumMod val="30000"/>
                <a:lumOff val="70000"/>
              </a:schemeClr>
            </a:gs>
          </a:gsLst>
          <a:lin ang="81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GB" sz="4400" dirty="0" smtClean="0">
                <a:latin typeface="Comic Sans MS" panose="030F0702030302020204" pitchFamily="66" charset="0"/>
              </a:rPr>
              <a:t>Monday 6</a:t>
            </a:r>
            <a:r>
              <a:rPr lang="en-GB" sz="4400" baseline="30000" dirty="0" smtClean="0">
                <a:latin typeface="Comic Sans MS" panose="030F0702030302020204" pitchFamily="66" charset="0"/>
              </a:rPr>
              <a:t>th</a:t>
            </a:r>
            <a:r>
              <a:rPr lang="en-GB" sz="4400" dirty="0" smtClean="0">
                <a:latin typeface="Comic Sans MS" panose="030F0702030302020204" pitchFamily="66" charset="0"/>
              </a:rPr>
              <a:t> July</a:t>
            </a:r>
            <a:r>
              <a:rPr lang="en-GB" sz="3200" dirty="0" smtClean="0">
                <a:latin typeface="Comic Sans MS" panose="030F0702030302020204" pitchFamily="66" charset="0"/>
              </a:rPr>
              <a:t/>
            </a:r>
            <a:br>
              <a:rPr lang="en-GB" sz="3200" dirty="0" smtClean="0">
                <a:latin typeface="Comic Sans MS" panose="030F0702030302020204" pitchFamily="66" charset="0"/>
              </a:rPr>
            </a:br>
            <a:r>
              <a:rPr lang="en-GB" sz="3200" dirty="0" smtClean="0">
                <a:latin typeface="Comic Sans MS" panose="030F0702030302020204" pitchFamily="66" charset="0"/>
              </a:rPr>
              <a:t>For the last 2 weeks, we will be recapping some of the maths we have learnt and practicing some important skills you will need in Year 2. </a:t>
            </a:r>
            <a:endParaRPr lang="en-GB" sz="3200" dirty="0">
              <a:latin typeface="Comic Sans MS" panose="030F0702030302020204" pitchFamily="66" charset="0"/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524000" y="3948402"/>
            <a:ext cx="9144000" cy="1655762"/>
          </a:xfrm>
          <a:solidFill>
            <a:schemeClr val="bg1"/>
          </a:solidFill>
          <a:ln w="57150">
            <a:solidFill>
              <a:srgbClr val="00B0F0"/>
            </a:solidFill>
          </a:ln>
        </p:spPr>
        <p:txBody>
          <a:bodyPr>
            <a:normAutofit/>
          </a:bodyPr>
          <a:lstStyle/>
          <a:p>
            <a:r>
              <a:rPr lang="en-GB" sz="2800" dirty="0" smtClean="0">
                <a:latin typeface="Comic Sans MS" panose="030F0702030302020204" pitchFamily="66" charset="0"/>
              </a:rPr>
              <a:t>Mrs Frain and Miss Pilbeam hope you have lots of fun visiting your new year 2 classes this week!</a:t>
            </a:r>
            <a:endParaRPr lang="en-GB" sz="28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7389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000">
              <a:srgbClr val="7030A0"/>
            </a:gs>
            <a:gs pos="69000">
              <a:schemeClr val="accent1">
                <a:lumMod val="45000"/>
                <a:lumOff val="55000"/>
              </a:schemeClr>
            </a:gs>
            <a:gs pos="36000">
              <a:schemeClr val="accent1">
                <a:lumMod val="45000"/>
                <a:lumOff val="55000"/>
              </a:schemeClr>
            </a:gs>
            <a:gs pos="57000">
              <a:schemeClr val="accent1">
                <a:lumMod val="30000"/>
                <a:lumOff val="70000"/>
              </a:schemeClr>
            </a:gs>
          </a:gsLst>
          <a:lin ang="81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0"/>
            <a:ext cx="994123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 smtClean="0"/>
              <a:t>Monday 6</a:t>
            </a:r>
            <a:r>
              <a:rPr lang="en-GB" sz="4000" baseline="30000" dirty="0" smtClean="0"/>
              <a:t>th</a:t>
            </a:r>
            <a:r>
              <a:rPr lang="en-GB" sz="4000" dirty="0" smtClean="0"/>
              <a:t> July</a:t>
            </a:r>
            <a:endParaRPr lang="en-GB" sz="4000" dirty="0" smtClean="0"/>
          </a:p>
          <a:p>
            <a:r>
              <a:rPr lang="en-GB" sz="4000" dirty="0" smtClean="0"/>
              <a:t>Starter: </a:t>
            </a:r>
            <a:endParaRPr lang="en-GB" sz="30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81212" y="661719"/>
            <a:ext cx="8547815" cy="60577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8633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000">
              <a:srgbClr val="7030A0"/>
            </a:gs>
            <a:gs pos="69000">
              <a:schemeClr val="accent1">
                <a:lumMod val="45000"/>
                <a:lumOff val="55000"/>
              </a:schemeClr>
            </a:gs>
            <a:gs pos="36000">
              <a:schemeClr val="accent1">
                <a:lumMod val="45000"/>
                <a:lumOff val="55000"/>
              </a:schemeClr>
            </a:gs>
            <a:gs pos="57000">
              <a:schemeClr val="accent1">
                <a:lumMod val="30000"/>
                <a:lumOff val="70000"/>
              </a:schemeClr>
            </a:gs>
          </a:gsLst>
          <a:lin ang="81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4691" y="264543"/>
            <a:ext cx="3422074" cy="2677656"/>
          </a:xfrm>
          <a:prstGeom prst="rect">
            <a:avLst/>
          </a:prstGeom>
          <a:solidFill>
            <a:schemeClr val="bg1"/>
          </a:solidFill>
          <a:ln w="57150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Comic Sans MS" panose="030F0702030302020204" pitchFamily="66" charset="0"/>
              </a:rPr>
              <a:t>Fractions. </a:t>
            </a:r>
          </a:p>
          <a:p>
            <a:endParaRPr lang="en-GB" sz="2400" dirty="0">
              <a:latin typeface="Comic Sans MS" panose="030F0702030302020204" pitchFamily="66" charset="0"/>
            </a:endParaRPr>
          </a:p>
          <a:p>
            <a:r>
              <a:rPr lang="en-GB" sz="2400" dirty="0" smtClean="0">
                <a:latin typeface="Comic Sans MS" panose="030F0702030302020204" pitchFamily="66" charset="0"/>
              </a:rPr>
              <a:t>Do you remember when we learnt about fractions, we looked at the words half and quarter. </a:t>
            </a:r>
            <a:endParaRPr lang="en-GB" sz="2400" dirty="0" smtClean="0">
              <a:latin typeface="Comic Sans MS" panose="030F0702030302020204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23010" y="3409221"/>
            <a:ext cx="574963" cy="769441"/>
          </a:xfrm>
          <a:prstGeom prst="rect">
            <a:avLst/>
          </a:prstGeom>
          <a:noFill/>
          <a:ln w="57150">
            <a:noFill/>
          </a:ln>
        </p:spPr>
        <p:txBody>
          <a:bodyPr wrap="square" rtlCol="0">
            <a:spAutoFit/>
          </a:bodyPr>
          <a:lstStyle/>
          <a:p>
            <a:r>
              <a:rPr lang="en-GB" sz="4400" dirty="0" smtClean="0">
                <a:latin typeface="Comic Sans MS" panose="030F0702030302020204" pitchFamily="66" charset="0"/>
              </a:rPr>
              <a:t>1</a:t>
            </a:r>
            <a:endParaRPr lang="en-GB" sz="4400" dirty="0" smtClean="0">
              <a:latin typeface="Comic Sans MS" panose="030F0702030302020204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23010" y="4740679"/>
            <a:ext cx="574963" cy="769441"/>
          </a:xfrm>
          <a:prstGeom prst="rect">
            <a:avLst/>
          </a:prstGeom>
          <a:noFill/>
          <a:ln w="57150">
            <a:noFill/>
          </a:ln>
        </p:spPr>
        <p:txBody>
          <a:bodyPr wrap="square" rtlCol="0">
            <a:spAutoFit/>
          </a:bodyPr>
          <a:lstStyle/>
          <a:p>
            <a:r>
              <a:rPr lang="en-GB" sz="4400" dirty="0">
                <a:latin typeface="Comic Sans MS" panose="030F0702030302020204" pitchFamily="66" charset="0"/>
              </a:rPr>
              <a:t>2</a:t>
            </a:r>
            <a:endParaRPr lang="en-GB" sz="4400" dirty="0" smtClean="0">
              <a:latin typeface="Comic Sans MS" panose="030F0702030302020204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902639" y="248148"/>
            <a:ext cx="574963" cy="769441"/>
          </a:xfrm>
          <a:prstGeom prst="rect">
            <a:avLst/>
          </a:prstGeom>
          <a:noFill/>
          <a:ln w="57150">
            <a:noFill/>
          </a:ln>
        </p:spPr>
        <p:txBody>
          <a:bodyPr wrap="square" rtlCol="0">
            <a:spAutoFit/>
          </a:bodyPr>
          <a:lstStyle/>
          <a:p>
            <a:r>
              <a:rPr lang="en-GB" sz="4400" dirty="0" smtClean="0">
                <a:latin typeface="Comic Sans MS" panose="030F0702030302020204" pitchFamily="66" charset="0"/>
              </a:rPr>
              <a:t>1</a:t>
            </a:r>
            <a:endParaRPr lang="en-GB" sz="4400" dirty="0" smtClean="0">
              <a:latin typeface="Comic Sans MS" panose="030F0702030302020204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902639" y="1586976"/>
            <a:ext cx="574963" cy="769441"/>
          </a:xfrm>
          <a:prstGeom prst="rect">
            <a:avLst/>
          </a:prstGeom>
          <a:noFill/>
          <a:ln w="57150">
            <a:noFill/>
          </a:ln>
        </p:spPr>
        <p:txBody>
          <a:bodyPr wrap="square" rtlCol="0">
            <a:spAutoFit/>
          </a:bodyPr>
          <a:lstStyle/>
          <a:p>
            <a:r>
              <a:rPr lang="en-GB" sz="4400" dirty="0">
                <a:latin typeface="Comic Sans MS" panose="030F0702030302020204" pitchFamily="66" charset="0"/>
              </a:rPr>
              <a:t>4</a:t>
            </a:r>
            <a:endParaRPr lang="en-GB" sz="4400" dirty="0" smtClean="0">
              <a:latin typeface="Comic Sans MS" panose="030F0702030302020204" pitchFamily="66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48541" y="4390397"/>
            <a:ext cx="723899" cy="138546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/>
          <p:cNvSpPr/>
          <p:nvPr/>
        </p:nvSpPr>
        <p:spPr>
          <a:xfrm>
            <a:off x="3828170" y="1233009"/>
            <a:ext cx="723899" cy="138546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TextBox 12"/>
          <p:cNvSpPr txBox="1"/>
          <p:nvPr/>
        </p:nvSpPr>
        <p:spPr>
          <a:xfrm>
            <a:off x="1341240" y="3878904"/>
            <a:ext cx="2663591" cy="1631216"/>
          </a:xfrm>
          <a:prstGeom prst="rect">
            <a:avLst/>
          </a:prstGeom>
          <a:solidFill>
            <a:schemeClr val="bg1"/>
          </a:solidFill>
          <a:ln w="57150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dirty="0" smtClean="0">
                <a:latin typeface="Comic Sans MS" panose="030F0702030302020204" pitchFamily="66" charset="0"/>
              </a:rPr>
              <a:t>Half. This means that something is split into 2 pieces and a half is one piece. </a:t>
            </a:r>
            <a:endParaRPr lang="en-GB" sz="2000" dirty="0" smtClean="0">
              <a:latin typeface="Comic Sans MS" panose="030F0702030302020204" pitchFamily="66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833474" y="233743"/>
            <a:ext cx="2663591" cy="1015663"/>
          </a:xfrm>
          <a:prstGeom prst="rect">
            <a:avLst/>
          </a:prstGeom>
          <a:solidFill>
            <a:schemeClr val="bg1"/>
          </a:solidFill>
          <a:ln w="57150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dirty="0" smtClean="0">
                <a:latin typeface="Comic Sans MS" panose="030F0702030302020204" pitchFamily="66" charset="0"/>
              </a:rPr>
              <a:t>Quarter. This means something is split into 4 pieces. </a:t>
            </a:r>
            <a:endParaRPr lang="en-GB" sz="2000" dirty="0" smtClean="0">
              <a:latin typeface="Comic Sans MS" panose="030F0702030302020204" pitchFamily="66" charset="0"/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71415" y="4748125"/>
            <a:ext cx="2346181" cy="2109875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064644" y="545424"/>
            <a:ext cx="2906803" cy="2852543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8477220" y="3409221"/>
            <a:ext cx="2663591" cy="2862322"/>
          </a:xfrm>
          <a:prstGeom prst="rect">
            <a:avLst/>
          </a:prstGeom>
          <a:solidFill>
            <a:schemeClr val="bg1"/>
          </a:solidFill>
          <a:ln w="57150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dirty="0" smtClean="0">
                <a:latin typeface="Comic Sans MS" panose="030F0702030302020204" pitchFamily="66" charset="0"/>
              </a:rPr>
              <a:t>Each of these pieces is 1 quarter. If you had 2 pieces you would have 2 quarters. </a:t>
            </a:r>
          </a:p>
          <a:p>
            <a:endParaRPr lang="en-GB" sz="2000" dirty="0">
              <a:latin typeface="Comic Sans MS" panose="030F0702030302020204" pitchFamily="66" charset="0"/>
            </a:endParaRPr>
          </a:p>
          <a:p>
            <a:r>
              <a:rPr lang="en-GB" sz="2000" dirty="0" smtClean="0">
                <a:latin typeface="Comic Sans MS" panose="030F0702030302020204" pitchFamily="66" charset="0"/>
              </a:rPr>
              <a:t>If you had 3 pieces, how many quarters would you have?</a:t>
            </a:r>
            <a:endParaRPr lang="en-GB" sz="2000" dirty="0" smtClean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04046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1948"/>
    </mc:Choice>
    <mc:Fallback>
      <p:transition spd="slow" advTm="21948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000">
              <a:srgbClr val="7030A0"/>
            </a:gs>
            <a:gs pos="69000">
              <a:schemeClr val="accent1">
                <a:lumMod val="45000"/>
                <a:lumOff val="55000"/>
              </a:schemeClr>
            </a:gs>
            <a:gs pos="36000">
              <a:schemeClr val="accent1">
                <a:lumMod val="45000"/>
                <a:lumOff val="55000"/>
              </a:schemeClr>
            </a:gs>
            <a:gs pos="57000">
              <a:schemeClr val="accent1">
                <a:lumMod val="30000"/>
                <a:lumOff val="70000"/>
              </a:schemeClr>
            </a:gs>
          </a:gsLst>
          <a:lin ang="81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77091" y="707888"/>
            <a:ext cx="3422074" cy="4154984"/>
          </a:xfrm>
          <a:prstGeom prst="rect">
            <a:avLst/>
          </a:prstGeom>
          <a:solidFill>
            <a:schemeClr val="bg1"/>
          </a:solidFill>
          <a:ln w="57150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Comic Sans MS" panose="030F0702030302020204" pitchFamily="66" charset="0"/>
              </a:rPr>
              <a:t>Can you copy these shapes and the lines.</a:t>
            </a:r>
          </a:p>
          <a:p>
            <a:endParaRPr lang="en-GB" sz="2400" dirty="0">
              <a:latin typeface="Comic Sans MS" panose="030F0702030302020204" pitchFamily="66" charset="0"/>
            </a:endParaRPr>
          </a:p>
          <a:p>
            <a:r>
              <a:rPr lang="en-GB" sz="2400" dirty="0" smtClean="0">
                <a:latin typeface="Comic Sans MS" panose="030F0702030302020204" pitchFamily="66" charset="0"/>
              </a:rPr>
              <a:t>Look at the fractions to know how much of the shape to colour in and what colour to use. </a:t>
            </a:r>
          </a:p>
          <a:p>
            <a:endParaRPr lang="en-GB" sz="2400" dirty="0">
              <a:latin typeface="Comic Sans MS" panose="030F0702030302020204" pitchFamily="66" charset="0"/>
            </a:endParaRPr>
          </a:p>
          <a:p>
            <a:r>
              <a:rPr lang="en-GB" sz="2400" dirty="0" smtClean="0">
                <a:latin typeface="Comic Sans MS" panose="030F0702030302020204" pitchFamily="66" charset="0"/>
              </a:rPr>
              <a:t>Answers are on the last slide. </a:t>
            </a:r>
            <a:endParaRPr lang="en-GB" sz="2400" dirty="0" smtClean="0">
              <a:latin typeface="Comic Sans MS" panose="030F0702030302020204" pitchFamily="66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13564" y="404380"/>
            <a:ext cx="7042166" cy="5844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0814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000">
              <a:srgbClr val="7030A0"/>
            </a:gs>
            <a:gs pos="69000">
              <a:schemeClr val="accent1">
                <a:lumMod val="45000"/>
                <a:lumOff val="55000"/>
              </a:schemeClr>
            </a:gs>
            <a:gs pos="36000">
              <a:schemeClr val="accent1">
                <a:lumMod val="45000"/>
                <a:lumOff val="55000"/>
              </a:schemeClr>
            </a:gs>
            <a:gs pos="57000">
              <a:schemeClr val="accent1">
                <a:lumMod val="30000"/>
                <a:lumOff val="70000"/>
              </a:schemeClr>
            </a:gs>
          </a:gsLst>
          <a:lin ang="81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03160" y="878898"/>
            <a:ext cx="7200931" cy="506470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67377" y="1390059"/>
            <a:ext cx="3422074" cy="3046988"/>
          </a:xfrm>
          <a:prstGeom prst="rect">
            <a:avLst/>
          </a:prstGeom>
          <a:solidFill>
            <a:schemeClr val="bg1"/>
          </a:solidFill>
          <a:ln w="57150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Comic Sans MS" panose="030F0702030302020204" pitchFamily="66" charset="0"/>
              </a:rPr>
              <a:t>Can you solve todays problem?</a:t>
            </a:r>
          </a:p>
          <a:p>
            <a:endParaRPr lang="en-GB" sz="2400" dirty="0">
              <a:latin typeface="Comic Sans MS" panose="030F0702030302020204" pitchFamily="66" charset="0"/>
            </a:endParaRPr>
          </a:p>
          <a:p>
            <a:r>
              <a:rPr lang="en-GB" sz="2400" dirty="0" smtClean="0">
                <a:latin typeface="Comic Sans MS" panose="030F0702030302020204" pitchFamily="66" charset="0"/>
              </a:rPr>
              <a:t>How did you work it out?</a:t>
            </a:r>
          </a:p>
          <a:p>
            <a:endParaRPr lang="en-GB" sz="2400" dirty="0">
              <a:latin typeface="Comic Sans MS" panose="030F0702030302020204" pitchFamily="66" charset="0"/>
            </a:endParaRPr>
          </a:p>
          <a:p>
            <a:r>
              <a:rPr lang="en-GB" sz="2400" dirty="0" smtClean="0">
                <a:latin typeface="Comic Sans MS" panose="030F0702030302020204" pitchFamily="66" charset="0"/>
              </a:rPr>
              <a:t>What does the answer tell you?</a:t>
            </a:r>
            <a:endParaRPr lang="en-GB" sz="2400" dirty="0" smtClean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1974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000">
              <a:srgbClr val="7030A0"/>
            </a:gs>
            <a:gs pos="69000">
              <a:schemeClr val="accent1">
                <a:lumMod val="45000"/>
                <a:lumOff val="55000"/>
              </a:schemeClr>
            </a:gs>
            <a:gs pos="36000">
              <a:schemeClr val="accent1">
                <a:lumMod val="45000"/>
                <a:lumOff val="55000"/>
              </a:schemeClr>
            </a:gs>
            <a:gs pos="57000">
              <a:schemeClr val="accent1">
                <a:lumMod val="30000"/>
                <a:lumOff val="70000"/>
              </a:schemeClr>
            </a:gs>
          </a:gsLst>
          <a:lin ang="81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5728" y="807460"/>
            <a:ext cx="1521836" cy="588533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43713" y="263166"/>
            <a:ext cx="2663591" cy="400110"/>
          </a:xfrm>
          <a:prstGeom prst="rect">
            <a:avLst/>
          </a:prstGeom>
          <a:solidFill>
            <a:schemeClr val="bg1"/>
          </a:solidFill>
          <a:ln w="57150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dirty="0" smtClean="0">
                <a:latin typeface="Comic Sans MS" panose="030F0702030302020204" pitchFamily="66" charset="0"/>
              </a:rPr>
              <a:t>Answers</a:t>
            </a:r>
            <a:endParaRPr lang="en-GB" sz="2000" dirty="0" smtClean="0">
              <a:latin typeface="Comic Sans MS" panose="030F0702030302020204" pitchFamily="66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21669" y="1017443"/>
            <a:ext cx="4620465" cy="3249757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7720864" y="4438059"/>
            <a:ext cx="3422074" cy="1938992"/>
          </a:xfrm>
          <a:prstGeom prst="rect">
            <a:avLst/>
          </a:prstGeom>
          <a:solidFill>
            <a:schemeClr val="bg1"/>
          </a:solidFill>
          <a:ln w="57150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Comic Sans MS" panose="030F0702030302020204" pitchFamily="66" charset="0"/>
              </a:rPr>
              <a:t>The line is now 4cm long. </a:t>
            </a:r>
          </a:p>
          <a:p>
            <a:endParaRPr lang="en-GB" sz="2400" dirty="0">
              <a:latin typeface="Comic Sans MS" panose="030F0702030302020204" pitchFamily="66" charset="0"/>
            </a:endParaRPr>
          </a:p>
          <a:p>
            <a:r>
              <a:rPr lang="en-GB" sz="2400" dirty="0" smtClean="0">
                <a:latin typeface="Comic Sans MS" panose="030F0702030302020204" pitchFamily="66" charset="0"/>
              </a:rPr>
              <a:t>We now know that half of 8 is 4. </a:t>
            </a:r>
          </a:p>
        </p:txBody>
      </p:sp>
    </p:spTree>
    <p:extLst>
      <p:ext uri="{BB962C8B-B14F-4D97-AF65-F5344CB8AC3E}">
        <p14:creationId xmlns:p14="http://schemas.microsoft.com/office/powerpoint/2010/main" val="350752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347</TotalTime>
  <Words>193</Words>
  <Application>Microsoft Office PowerPoint</Application>
  <PresentationFormat>Widescreen</PresentationFormat>
  <Paragraphs>36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Comic Sans MS</vt:lpstr>
      <vt:lpstr>Office Theme</vt:lpstr>
      <vt:lpstr>Monday 6th July For the last 2 weeks, we will be recapping some of the maths we have learnt and practicing some important skills you will need in Year 2. 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Charlotte Pilbeam</dc:creator>
  <cp:lastModifiedBy>Charlotte Pilbeam</cp:lastModifiedBy>
  <cp:revision>40</cp:revision>
  <dcterms:created xsi:type="dcterms:W3CDTF">2020-05-29T08:40:57Z</dcterms:created>
  <dcterms:modified xsi:type="dcterms:W3CDTF">2020-07-02T13:16:45Z</dcterms:modified>
</cp:coreProperties>
</file>