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2B2B6-E68A-4539-BA8C-2D732A0B0500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4BA4B-74C1-425A-954E-78DA7DF643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139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 smtClean="0"/>
              <a:t>Notes and Guidance </a:t>
            </a:r>
          </a:p>
          <a:p>
            <a:r>
              <a:rPr lang="en-GB" dirty="0" smtClean="0"/>
              <a:t>Children should be secure with grouping and sharing. They will use this knowledge to help them divide by 2 They will be secure with representing division as an abstract number sentence using the division and equals symbol. Children should be able to count in 2s and know their 2 times table. </a:t>
            </a:r>
            <a:endParaRPr lang="en-GB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4BA4B-74C1-425A-954E-78DA7DF643A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23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 smtClean="0"/>
              <a:t>Mathematical Talk</a:t>
            </a:r>
          </a:p>
          <a:p>
            <a:r>
              <a:rPr lang="en-GB" dirty="0" smtClean="0"/>
              <a:t>What do you notice when you group these objects into twos? Is there a link between dividing by 2 and halving? What is different about sharing into two groups and grouping in twos? Can we write a multiplication sentence as well as a division sentence? What do you notice?</a:t>
            </a:r>
            <a:endParaRPr lang="en-GB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4BA4B-74C1-425A-954E-78DA7DF643A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804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 smtClean="0"/>
              <a:t>Answers</a:t>
            </a:r>
          </a:p>
          <a:p>
            <a:endParaRPr lang="en-GB" b="1" u="sng" dirty="0" smtClean="0"/>
          </a:p>
          <a:p>
            <a:pPr marL="228600" indent="-228600">
              <a:buAutoNum type="arabicPeriod"/>
            </a:pPr>
            <a:r>
              <a:rPr lang="en-GB" dirty="0" smtClean="0"/>
              <a:t>The calculation is the same in both. In the first question we are sharing, whereas in the second question we are grouping.</a:t>
            </a:r>
          </a:p>
          <a:p>
            <a:pPr marL="228600" indent="-228600">
              <a:buAutoNum type="arabicPeriod"/>
            </a:pPr>
            <a:endParaRPr lang="en-GB" b="1" u="sng" dirty="0" smtClean="0"/>
          </a:p>
          <a:p>
            <a:pPr marL="228600" indent="-228600">
              <a:buAutoNum type="arabicPeriod"/>
            </a:pPr>
            <a:r>
              <a:rPr lang="en-GB" dirty="0" smtClean="0"/>
              <a:t>Tommy has 30 counters. Annie has 38 counters. Annie has 8 more. Children could have compared 15 and 19 and realised they could have done 2 × 4 </a:t>
            </a:r>
            <a:endParaRPr lang="en-GB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4BA4B-74C1-425A-954E-78DA7DF643A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982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 smtClean="0"/>
              <a:t>Answers</a:t>
            </a:r>
          </a:p>
          <a:p>
            <a:r>
              <a:rPr lang="en-GB" dirty="0" smtClean="0"/>
              <a:t>Possible answer: He must have started with an even number of grapes. He could have started with 40 grapes. He can’t have started with 100 grapes. </a:t>
            </a:r>
            <a:endParaRPr lang="en-GB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4BA4B-74C1-425A-954E-78DA7DF643A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844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7.7.20</a:t>
            </a:r>
            <a:br>
              <a:rPr lang="en-GB" b="1" u="sng" dirty="0" smtClean="0"/>
            </a:br>
            <a:r>
              <a:rPr lang="en-GB" b="1" u="sng" dirty="0" smtClean="0"/>
              <a:t>Divide by 2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Today we are going to divide by 2 or</a:t>
            </a:r>
          </a:p>
          <a:p>
            <a:pPr marL="0" indent="0">
              <a:buNone/>
            </a:pPr>
            <a:r>
              <a:rPr lang="en-GB" dirty="0" smtClean="0"/>
              <a:t>share equally into 2 piles! </a:t>
            </a:r>
          </a:p>
          <a:p>
            <a:r>
              <a:rPr lang="en-GB" dirty="0" smtClean="0"/>
              <a:t>Practise on the questions to the right if </a:t>
            </a:r>
            <a:r>
              <a:rPr lang="en-GB" dirty="0"/>
              <a:t>you need </a:t>
            </a:r>
            <a:r>
              <a:rPr lang="en-GB" dirty="0" smtClean="0"/>
              <a:t>to- </a:t>
            </a:r>
            <a:r>
              <a:rPr lang="en-GB" dirty="0"/>
              <a:t>use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resources (</a:t>
            </a:r>
            <a:r>
              <a:rPr lang="en-GB" dirty="0" err="1"/>
              <a:t>lego</a:t>
            </a:r>
            <a:r>
              <a:rPr lang="en-GB" dirty="0"/>
              <a:t>, pennies, straws</a:t>
            </a:r>
            <a:r>
              <a:rPr lang="en-GB" dirty="0" smtClean="0"/>
              <a:t>)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2232" y="131883"/>
            <a:ext cx="4816257" cy="640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3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7.7.20</a:t>
            </a:r>
            <a:br>
              <a:rPr lang="en-GB" b="1" u="sng" dirty="0"/>
            </a:br>
            <a:r>
              <a:rPr lang="en-GB" b="1" u="sng" dirty="0"/>
              <a:t>Divide by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64" y="1881190"/>
            <a:ext cx="8596668" cy="3880773"/>
          </a:xfrm>
        </p:spPr>
        <p:txBody>
          <a:bodyPr/>
          <a:lstStyle/>
          <a:p>
            <a:r>
              <a:rPr lang="en-GB" b="1" u="sng" dirty="0" smtClean="0"/>
              <a:t>Mild </a:t>
            </a:r>
          </a:p>
          <a:p>
            <a:endParaRPr lang="en-GB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50417"/>
          <a:stretch/>
        </p:blipFill>
        <p:spPr>
          <a:xfrm>
            <a:off x="4278527" y="5679261"/>
            <a:ext cx="7306941" cy="606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938" y="2866873"/>
            <a:ext cx="5844686" cy="18759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6990" y="605845"/>
            <a:ext cx="6528478" cy="162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4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7.7.20</a:t>
            </a:r>
            <a:br>
              <a:rPr lang="en-GB" b="1" u="sng" dirty="0"/>
            </a:br>
            <a:r>
              <a:rPr lang="en-GB" b="1" u="sng" dirty="0"/>
              <a:t>Divide by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Hot</a:t>
            </a:r>
            <a:endParaRPr lang="en-GB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1134" y="407377"/>
            <a:ext cx="2041281" cy="6293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4521" y="572294"/>
            <a:ext cx="5249344" cy="596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8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7.7.20</a:t>
            </a:r>
            <a:br>
              <a:rPr lang="en-GB" b="1" u="sng" dirty="0"/>
            </a:br>
            <a:r>
              <a:rPr lang="en-GB" b="1" u="sng" dirty="0"/>
              <a:t>Divide by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Spicy</a:t>
            </a:r>
          </a:p>
          <a:p>
            <a:endParaRPr lang="en-GB" b="1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864" y="2757121"/>
            <a:ext cx="4062311" cy="25886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6206" y="2090737"/>
            <a:ext cx="4085205" cy="325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254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7.7.20</a:t>
            </a:r>
            <a:br>
              <a:rPr lang="en-GB" b="1" u="sng" dirty="0"/>
            </a:br>
            <a:r>
              <a:rPr lang="en-GB" b="1" u="sng" dirty="0"/>
              <a:t>Divide by 2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49030" y="859326"/>
            <a:ext cx="3617961" cy="51375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7334" y="215179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u="sng" dirty="0" smtClean="0"/>
              <a:t>Challenge</a:t>
            </a:r>
            <a:endParaRPr lang="en-GB" b="1" u="sng" dirty="0"/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4940700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249</Words>
  <Application>Microsoft Office PowerPoint</Application>
  <PresentationFormat>Widescreen</PresentationFormat>
  <Paragraphs>28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7.7.20 Divide by 2</vt:lpstr>
      <vt:lpstr>7.7.20 Divide by 2</vt:lpstr>
      <vt:lpstr>7.7.20 Divide by 2</vt:lpstr>
      <vt:lpstr>7.7.20 Divide by 2</vt:lpstr>
      <vt:lpstr>7.7.20 Divide by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7.7.20 Making equal groups by sharing</dc:title>
  <dc:creator>Alice Mills</dc:creator>
  <cp:lastModifiedBy>Alice Mills</cp:lastModifiedBy>
  <cp:revision>4</cp:revision>
  <dcterms:created xsi:type="dcterms:W3CDTF">2020-07-06T07:02:01Z</dcterms:created>
  <dcterms:modified xsi:type="dcterms:W3CDTF">2020-07-06T07:35:57Z</dcterms:modified>
</cp:coreProperties>
</file>