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64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3FD2819B-E7AC-4CDB-9C46-E9F7B0F19272}" type="datetimeFigureOut">
              <a:rPr lang="en-GB" smtClean="0"/>
              <a:t>04/11/2020</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674C91E-2ACF-4E83-9F58-C867CD43A83A}" type="slidenum">
              <a:rPr lang="en-GB" smtClean="0"/>
              <a:t>‹#›</a:t>
            </a:fld>
            <a:endParaRPr lang="en-GB"/>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528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D2819B-E7AC-4CDB-9C46-E9F7B0F19272}" type="datetimeFigureOut">
              <a:rPr lang="en-GB" smtClean="0"/>
              <a:t>04/11/2020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4C91E-2ACF-4E83-9F58-C867CD43A83A}" type="slidenum">
              <a:rPr lang="en-GB" smtClean="0"/>
              <a:t>‹#›</a:t>
            </a:fld>
            <a:endParaRPr lang="en-GB"/>
          </a:p>
        </p:txBody>
      </p:sp>
    </p:spTree>
    <p:extLst>
      <p:ext uri="{BB962C8B-B14F-4D97-AF65-F5344CB8AC3E}">
        <p14:creationId xmlns:p14="http://schemas.microsoft.com/office/powerpoint/2010/main" val="125273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D2819B-E7AC-4CDB-9C46-E9F7B0F19272}" type="datetimeFigureOut">
              <a:rPr lang="en-GB" smtClean="0"/>
              <a:t>04/11/2020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4C91E-2ACF-4E83-9F58-C867CD43A83A}" type="slidenum">
              <a:rPr lang="en-GB" smtClean="0"/>
              <a:t>‹#›</a:t>
            </a:fld>
            <a:endParaRPr lang="en-GB"/>
          </a:p>
        </p:txBody>
      </p:sp>
    </p:spTree>
    <p:extLst>
      <p:ext uri="{BB962C8B-B14F-4D97-AF65-F5344CB8AC3E}">
        <p14:creationId xmlns:p14="http://schemas.microsoft.com/office/powerpoint/2010/main" val="1290453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D2819B-E7AC-4CDB-9C46-E9F7B0F19272}" type="datetimeFigureOut">
              <a:rPr lang="en-GB" smtClean="0"/>
              <a:t>04/11/2020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4C91E-2ACF-4E83-9F58-C867CD43A83A}" type="slidenum">
              <a:rPr lang="en-GB" smtClean="0"/>
              <a:t>‹#›</a:t>
            </a:fld>
            <a:endParaRPr lang="en-GB"/>
          </a:p>
        </p:txBody>
      </p:sp>
    </p:spTree>
    <p:extLst>
      <p:ext uri="{BB962C8B-B14F-4D97-AF65-F5344CB8AC3E}">
        <p14:creationId xmlns:p14="http://schemas.microsoft.com/office/powerpoint/2010/main" val="854999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D2819B-E7AC-4CDB-9C46-E9F7B0F19272}" type="datetimeFigureOut">
              <a:rPr lang="en-GB" smtClean="0"/>
              <a:t>04/11/2020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4C91E-2ACF-4E83-9F58-C867CD43A83A}" type="slidenum">
              <a:rPr lang="en-GB" smtClean="0"/>
              <a:t>‹#›</a:t>
            </a:fld>
            <a:endParaRPr lang="en-GB"/>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3755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D2819B-E7AC-4CDB-9C46-E9F7B0F19272}" type="datetimeFigureOut">
              <a:rPr lang="en-GB" smtClean="0"/>
              <a:t>04/11/2020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4C91E-2ACF-4E83-9F58-C867CD43A83A}" type="slidenum">
              <a:rPr lang="en-GB" smtClean="0"/>
              <a:t>‹#›</a:t>
            </a:fld>
            <a:endParaRPr lang="en-GB"/>
          </a:p>
        </p:txBody>
      </p:sp>
    </p:spTree>
    <p:extLst>
      <p:ext uri="{BB962C8B-B14F-4D97-AF65-F5344CB8AC3E}">
        <p14:creationId xmlns:p14="http://schemas.microsoft.com/office/powerpoint/2010/main" val="213983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D2819B-E7AC-4CDB-9C46-E9F7B0F19272}" type="datetimeFigureOut">
              <a:rPr lang="en-GB" smtClean="0"/>
              <a:t>04/11/2020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74C91E-2ACF-4E83-9F58-C867CD43A83A}" type="slidenum">
              <a:rPr lang="en-GB" smtClean="0"/>
              <a:t>‹#›</a:t>
            </a:fld>
            <a:endParaRPr lang="en-GB"/>
          </a:p>
        </p:txBody>
      </p:sp>
    </p:spTree>
    <p:extLst>
      <p:ext uri="{BB962C8B-B14F-4D97-AF65-F5344CB8AC3E}">
        <p14:creationId xmlns:p14="http://schemas.microsoft.com/office/powerpoint/2010/main" val="3100040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D2819B-E7AC-4CDB-9C46-E9F7B0F19272}" type="datetimeFigureOut">
              <a:rPr lang="en-GB" smtClean="0"/>
              <a:t>04/11/2020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74C91E-2ACF-4E83-9F58-C867CD43A83A}" type="slidenum">
              <a:rPr lang="en-GB" smtClean="0"/>
              <a:t>‹#›</a:t>
            </a:fld>
            <a:endParaRPr lang="en-GB"/>
          </a:p>
        </p:txBody>
      </p:sp>
    </p:spTree>
    <p:extLst>
      <p:ext uri="{BB962C8B-B14F-4D97-AF65-F5344CB8AC3E}">
        <p14:creationId xmlns:p14="http://schemas.microsoft.com/office/powerpoint/2010/main" val="2284524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2819B-E7AC-4CDB-9C46-E9F7B0F19272}" type="datetimeFigureOut">
              <a:rPr lang="en-GB" smtClean="0"/>
              <a:t>04/11/2020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74C91E-2ACF-4E83-9F58-C867CD43A83A}" type="slidenum">
              <a:rPr lang="en-GB" smtClean="0"/>
              <a:t>‹#›</a:t>
            </a:fld>
            <a:endParaRPr lang="en-GB"/>
          </a:p>
        </p:txBody>
      </p:sp>
    </p:spTree>
    <p:extLst>
      <p:ext uri="{BB962C8B-B14F-4D97-AF65-F5344CB8AC3E}">
        <p14:creationId xmlns:p14="http://schemas.microsoft.com/office/powerpoint/2010/main" val="664020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FD2819B-E7AC-4CDB-9C46-E9F7B0F19272}" type="datetimeFigureOut">
              <a:rPr lang="en-GB" smtClean="0"/>
              <a:t>04/11/2020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4C91E-2ACF-4E83-9F58-C867CD43A83A}" type="slidenum">
              <a:rPr lang="en-GB" smtClean="0"/>
              <a:t>‹#›</a:t>
            </a:fld>
            <a:endParaRPr lang="en-GB"/>
          </a:p>
        </p:txBody>
      </p:sp>
    </p:spTree>
    <p:extLst>
      <p:ext uri="{BB962C8B-B14F-4D97-AF65-F5344CB8AC3E}">
        <p14:creationId xmlns:p14="http://schemas.microsoft.com/office/powerpoint/2010/main" val="4269430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FD2819B-E7AC-4CDB-9C46-E9F7B0F19272}" type="datetimeFigureOut">
              <a:rPr lang="en-GB" smtClean="0"/>
              <a:t>04/11/2020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4C91E-2ACF-4E83-9F58-C867CD43A83A}" type="slidenum">
              <a:rPr lang="en-GB" smtClean="0"/>
              <a:t>‹#›</a:t>
            </a:fld>
            <a:endParaRPr lang="en-GB"/>
          </a:p>
        </p:txBody>
      </p:sp>
    </p:spTree>
    <p:extLst>
      <p:ext uri="{BB962C8B-B14F-4D97-AF65-F5344CB8AC3E}">
        <p14:creationId xmlns:p14="http://schemas.microsoft.com/office/powerpoint/2010/main" val="84460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3FD2819B-E7AC-4CDB-9C46-E9F7B0F19272}" type="datetimeFigureOut">
              <a:rPr lang="en-GB" smtClean="0"/>
              <a:t>04/11/2020</a:t>
            </a:fld>
            <a:endParaRPr lang="en-GB"/>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674C91E-2ACF-4E83-9F58-C867CD43A83A}" type="slidenum">
              <a:rPr lang="en-GB" smtClean="0"/>
              <a:t>‹#›</a:t>
            </a:fld>
            <a:endParaRPr lang="en-GB"/>
          </a:p>
        </p:txBody>
      </p:sp>
    </p:spTree>
    <p:extLst>
      <p:ext uri="{BB962C8B-B14F-4D97-AF65-F5344CB8AC3E}">
        <p14:creationId xmlns:p14="http://schemas.microsoft.com/office/powerpoint/2010/main" val="9452737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i-IfzeG1aC4" TargetMode="External"/><Relationship Id="rId2" Type="http://schemas.openxmlformats.org/officeDocument/2006/relationships/hyperlink" Target="https://theimaginationtree.com/best-ever-no-cook-play-dough-recipe/"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Twinkl Precursive" panose="02000000000000000000" pitchFamily="2" charset="0"/>
              </a:rPr>
              <a:t>Activities </a:t>
            </a:r>
            <a:endParaRPr lang="en-GB" dirty="0">
              <a:latin typeface="Twinkl Precursive" panose="02000000000000000000" pitchFamily="2" charset="0"/>
            </a:endParaRPr>
          </a:p>
        </p:txBody>
      </p:sp>
      <p:pic>
        <p:nvPicPr>
          <p:cNvPr id="4" name="Picture 3" descr="&lt;strong&gt;Magic&lt;/strong&gt; PNG Transparent Images | PNG Al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460" y="2947554"/>
            <a:ext cx="3810000" cy="3581400"/>
          </a:xfrm>
          <a:prstGeom prst="rect">
            <a:avLst/>
          </a:prstGeom>
        </p:spPr>
      </p:pic>
    </p:spTree>
    <p:extLst>
      <p:ext uri="{BB962C8B-B14F-4D97-AF65-F5344CB8AC3E}">
        <p14:creationId xmlns:p14="http://schemas.microsoft.com/office/powerpoint/2010/main" val="3252100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5" y="274029"/>
            <a:ext cx="9875520" cy="1356360"/>
          </a:xfrm>
        </p:spPr>
        <p:txBody>
          <a:bodyPr/>
          <a:lstStyle/>
          <a:p>
            <a:r>
              <a:rPr lang="en-GB" dirty="0" smtClean="0">
                <a:latin typeface="Twinkl Precursive" panose="02000000000000000000" pitchFamily="2" charset="0"/>
              </a:rPr>
              <a:t>Make a wand</a:t>
            </a:r>
            <a:br>
              <a:rPr lang="en-GB" dirty="0" smtClean="0">
                <a:latin typeface="Twinkl Precursive" panose="02000000000000000000" pitchFamily="2" charset="0"/>
              </a:rPr>
            </a:br>
            <a:r>
              <a:rPr lang="en-GB" dirty="0" smtClean="0">
                <a:latin typeface="Twinkl Precursive" panose="02000000000000000000" pitchFamily="2" charset="0"/>
              </a:rPr>
              <a:t>and cast a spell </a:t>
            </a:r>
            <a:endParaRPr lang="en-GB" dirty="0">
              <a:latin typeface="Twinkl Precursive" panose="02000000000000000000" pitchFamily="2" charset="0"/>
            </a:endParaRPr>
          </a:p>
        </p:txBody>
      </p:sp>
      <p:pic>
        <p:nvPicPr>
          <p:cNvPr id="8" name="Content Placeholder 7"/>
          <p:cNvPicPr>
            <a:picLocks noGrp="1" noChangeAspect="1"/>
          </p:cNvPicPr>
          <p:nvPr>
            <p:ph idx="1"/>
          </p:nvPr>
        </p:nvPicPr>
        <p:blipFill>
          <a:blip r:embed="rId2"/>
          <a:stretch>
            <a:fillRect/>
          </a:stretch>
        </p:blipFill>
        <p:spPr>
          <a:xfrm>
            <a:off x="748434" y="1965959"/>
            <a:ext cx="3241675" cy="2428127"/>
          </a:xfrm>
          <a:prstGeom prst="rect">
            <a:avLst/>
          </a:prstGeom>
        </p:spPr>
      </p:pic>
      <p:sp>
        <p:nvSpPr>
          <p:cNvPr id="4" name="TextBox 3"/>
          <p:cNvSpPr txBox="1"/>
          <p:nvPr/>
        </p:nvSpPr>
        <p:spPr>
          <a:xfrm>
            <a:off x="6080760" y="609600"/>
            <a:ext cx="5499462" cy="3754874"/>
          </a:xfrm>
          <a:prstGeom prst="rect">
            <a:avLst/>
          </a:prstGeom>
          <a:noFill/>
        </p:spPr>
        <p:txBody>
          <a:bodyPr wrap="square" rtlCol="0">
            <a:spAutoFit/>
          </a:bodyPr>
          <a:lstStyle/>
          <a:p>
            <a:r>
              <a:rPr lang="en-GB" sz="1400" b="1" dirty="0" smtClean="0">
                <a:latin typeface="Twinkl Precursive" panose="02000000000000000000" pitchFamily="2" charset="0"/>
              </a:rPr>
              <a:t>PD</a:t>
            </a:r>
          </a:p>
          <a:p>
            <a:r>
              <a:rPr lang="en-GB" sz="1400" dirty="0" smtClean="0">
                <a:latin typeface="Twinkl Precursive" panose="02000000000000000000" pitchFamily="2" charset="0"/>
              </a:rPr>
              <a:t>Uses simple tools to effect changes to materials.</a:t>
            </a:r>
          </a:p>
          <a:p>
            <a:r>
              <a:rPr lang="en-GB" sz="1400" dirty="0" smtClean="0">
                <a:latin typeface="Twinkl Precursive" panose="02000000000000000000" pitchFamily="2" charset="0"/>
              </a:rPr>
              <a:t>Handles tools, objects, construction and malleable materials safely and with</a:t>
            </a:r>
          </a:p>
          <a:p>
            <a:r>
              <a:rPr lang="en-GB" sz="1400" dirty="0" smtClean="0">
                <a:latin typeface="Twinkl Precursive" panose="02000000000000000000" pitchFamily="2" charset="0"/>
              </a:rPr>
              <a:t>increasing control.</a:t>
            </a:r>
          </a:p>
          <a:p>
            <a:r>
              <a:rPr lang="en-GB" sz="1400" dirty="0" smtClean="0">
                <a:latin typeface="Twinkl Precursive" panose="02000000000000000000" pitchFamily="2" charset="0"/>
              </a:rPr>
              <a:t>Shows a preference for a dominant hand.</a:t>
            </a:r>
          </a:p>
          <a:p>
            <a:r>
              <a:rPr lang="en-GB" sz="1400" b="1" dirty="0" smtClean="0">
                <a:latin typeface="Twinkl Precursive" panose="02000000000000000000" pitchFamily="2" charset="0"/>
              </a:rPr>
              <a:t>EAD</a:t>
            </a:r>
          </a:p>
          <a:p>
            <a:r>
              <a:rPr lang="en-GB" sz="1400" dirty="0" smtClean="0">
                <a:latin typeface="Twinkl Precursive" panose="02000000000000000000" pitchFamily="2" charset="0"/>
              </a:rPr>
              <a:t>Manipulates materials to achieve a planned effect. </a:t>
            </a:r>
          </a:p>
          <a:p>
            <a:r>
              <a:rPr lang="en-GB" sz="1400" dirty="0" smtClean="0">
                <a:latin typeface="Twinkl Precursive" panose="02000000000000000000" pitchFamily="2" charset="0"/>
              </a:rPr>
              <a:t>Constructs with a purpose in mind, using a variety of resources. </a:t>
            </a:r>
          </a:p>
          <a:p>
            <a:r>
              <a:rPr lang="en-GB" sz="1400" dirty="0" smtClean="0">
                <a:latin typeface="Twinkl Precursive" panose="02000000000000000000" pitchFamily="2" charset="0"/>
              </a:rPr>
              <a:t>Introduces a storyline or narrative into their play</a:t>
            </a:r>
          </a:p>
          <a:p>
            <a:r>
              <a:rPr lang="en-GB" sz="1400" b="1" dirty="0" smtClean="0">
                <a:latin typeface="Twinkl Precursive" panose="02000000000000000000" pitchFamily="2" charset="0"/>
              </a:rPr>
              <a:t>Literacy </a:t>
            </a:r>
          </a:p>
          <a:p>
            <a:r>
              <a:rPr lang="en-GB" sz="1400" dirty="0" smtClean="0">
                <a:latin typeface="Twinkl Precursive" panose="02000000000000000000" pitchFamily="2" charset="0"/>
              </a:rPr>
              <a:t>Describes main story settings, events and principal characters. </a:t>
            </a:r>
            <a:endParaRPr lang="en-GB" sz="1400" dirty="0">
              <a:latin typeface="Twinkl Precursive" panose="02000000000000000000" pitchFamily="2" charset="0"/>
            </a:endParaRPr>
          </a:p>
        </p:txBody>
      </p:sp>
      <p:sp>
        <p:nvSpPr>
          <p:cNvPr id="7" name="TextBox 6"/>
          <p:cNvSpPr txBox="1"/>
          <p:nvPr/>
        </p:nvSpPr>
        <p:spPr>
          <a:xfrm>
            <a:off x="5793376" y="4682609"/>
            <a:ext cx="6074229" cy="1169551"/>
          </a:xfrm>
          <a:prstGeom prst="rect">
            <a:avLst/>
          </a:prstGeom>
          <a:noFill/>
        </p:spPr>
        <p:txBody>
          <a:bodyPr wrap="square" rtlCol="0">
            <a:spAutoFit/>
          </a:bodyPr>
          <a:lstStyle/>
          <a:p>
            <a:r>
              <a:rPr lang="en-GB" sz="1400" dirty="0" smtClean="0">
                <a:solidFill>
                  <a:srgbClr val="FFC000"/>
                </a:solidFill>
                <a:latin typeface="Twinkl Precursive" panose="02000000000000000000" pitchFamily="2" charset="0"/>
              </a:rPr>
              <a:t>Using a stick and coloured ribbon create a magic wand which will help you cast spells. </a:t>
            </a:r>
          </a:p>
          <a:p>
            <a:r>
              <a:rPr lang="en-GB" sz="1400" dirty="0" smtClean="0">
                <a:solidFill>
                  <a:srgbClr val="FFC000"/>
                </a:solidFill>
                <a:latin typeface="Twinkl Precursive" panose="02000000000000000000" pitchFamily="2" charset="0"/>
              </a:rPr>
              <a:t>Can your child think about how they are going to make their wand? What do they want to add to it? How will it stick? What might they need help with? </a:t>
            </a:r>
            <a:endParaRPr lang="en-GB" sz="1400" dirty="0">
              <a:solidFill>
                <a:srgbClr val="FFC000"/>
              </a:solidFill>
              <a:latin typeface="Twinkl Precursive" panose="02000000000000000000" pitchFamily="2" charset="0"/>
            </a:endParaRPr>
          </a:p>
        </p:txBody>
      </p:sp>
      <p:pic>
        <p:nvPicPr>
          <p:cNvPr id="9" name="Picture 8"/>
          <p:cNvPicPr>
            <a:picLocks noChangeAspect="1"/>
          </p:cNvPicPr>
          <p:nvPr/>
        </p:nvPicPr>
        <p:blipFill>
          <a:blip r:embed="rId3"/>
          <a:stretch>
            <a:fillRect/>
          </a:stretch>
        </p:blipFill>
        <p:spPr>
          <a:xfrm>
            <a:off x="3278765" y="2985655"/>
            <a:ext cx="2143125" cy="2133600"/>
          </a:xfrm>
          <a:prstGeom prst="rect">
            <a:avLst/>
          </a:prstGeom>
        </p:spPr>
      </p:pic>
      <p:sp>
        <p:nvSpPr>
          <p:cNvPr id="11" name="Rectangle 10"/>
          <p:cNvSpPr/>
          <p:nvPr/>
        </p:nvSpPr>
        <p:spPr>
          <a:xfrm>
            <a:off x="748434" y="5113496"/>
            <a:ext cx="4950835" cy="1477328"/>
          </a:xfrm>
          <a:prstGeom prst="rect">
            <a:avLst/>
          </a:prstGeom>
        </p:spPr>
        <p:txBody>
          <a:bodyPr wrap="square">
            <a:spAutoFit/>
          </a:bodyPr>
          <a:lstStyle/>
          <a:p>
            <a:r>
              <a:rPr lang="en-GB" dirty="0">
                <a:latin typeface="Twinkl Precursive" panose="02000000000000000000" pitchFamily="2" charset="0"/>
              </a:rPr>
              <a:t>Can your child create a spell? </a:t>
            </a:r>
          </a:p>
          <a:p>
            <a:r>
              <a:rPr lang="en-GB" dirty="0">
                <a:latin typeface="Twinkl Precursive" panose="02000000000000000000" pitchFamily="2" charset="0"/>
              </a:rPr>
              <a:t>Can the draw it? Can they tell you about it? </a:t>
            </a:r>
          </a:p>
          <a:p>
            <a:r>
              <a:rPr lang="en-GB" dirty="0">
                <a:latin typeface="Twinkl Precursive" panose="02000000000000000000" pitchFamily="2" charset="0"/>
              </a:rPr>
              <a:t>Can they label their drawing with initial sounds? </a:t>
            </a:r>
          </a:p>
        </p:txBody>
      </p:sp>
    </p:spTree>
    <p:extLst>
      <p:ext uri="{BB962C8B-B14F-4D97-AF65-F5344CB8AC3E}">
        <p14:creationId xmlns:p14="http://schemas.microsoft.com/office/powerpoint/2010/main" val="1642487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794" y="555171"/>
            <a:ext cx="5127172" cy="4203865"/>
          </a:xfrm>
        </p:spPr>
        <p:txBody>
          <a:bodyPr>
            <a:normAutofit/>
          </a:bodyPr>
          <a:lstStyle/>
          <a:p>
            <a:pPr marL="45720" indent="0">
              <a:buNone/>
            </a:pPr>
            <a:r>
              <a:rPr lang="en-GB" sz="1600" b="1" u="sng" dirty="0" smtClean="0">
                <a:solidFill>
                  <a:srgbClr val="E1641F"/>
                </a:solidFill>
                <a:latin typeface="Twinkl Precursive" panose="02000000000000000000" pitchFamily="2" charset="0"/>
              </a:rPr>
              <a:t>Dough Disco</a:t>
            </a:r>
          </a:p>
          <a:p>
            <a:pPr marL="45720" indent="0">
              <a:buNone/>
            </a:pPr>
            <a:r>
              <a:rPr lang="en-GB" sz="1400" dirty="0" smtClean="0">
                <a:solidFill>
                  <a:srgbClr val="E1641F"/>
                </a:solidFill>
                <a:latin typeface="Twinkl Precursive" panose="02000000000000000000" pitchFamily="2" charset="0"/>
              </a:rPr>
              <a:t>Make quick playdough following this quick and easy recipe:</a:t>
            </a:r>
          </a:p>
          <a:p>
            <a:pPr marL="45720" indent="0">
              <a:buNone/>
            </a:pPr>
            <a:r>
              <a:rPr lang="en-GB" sz="1400" dirty="0">
                <a:solidFill>
                  <a:srgbClr val="E1641F"/>
                </a:solidFill>
                <a:latin typeface="Twinkl Precursive" panose="02000000000000000000" pitchFamily="2" charset="0"/>
                <a:hlinkClick r:id="rId2"/>
              </a:rPr>
              <a:t>https://theimaginationtree.com/best-ever-no-cook-play-dough-recipe</a:t>
            </a:r>
            <a:r>
              <a:rPr lang="en-GB" sz="1400" dirty="0" smtClean="0">
                <a:solidFill>
                  <a:srgbClr val="E1641F"/>
                </a:solidFill>
                <a:latin typeface="Twinkl Precursive" panose="02000000000000000000" pitchFamily="2" charset="0"/>
                <a:hlinkClick r:id="rId2"/>
              </a:rPr>
              <a:t>/</a:t>
            </a:r>
            <a:endParaRPr lang="en-GB" sz="1400" dirty="0" smtClean="0">
              <a:solidFill>
                <a:srgbClr val="E1641F"/>
              </a:solidFill>
              <a:latin typeface="Twinkl Precursive" panose="02000000000000000000" pitchFamily="2" charset="0"/>
            </a:endParaRPr>
          </a:p>
          <a:p>
            <a:pPr marL="45720" indent="0">
              <a:buNone/>
            </a:pPr>
            <a:endParaRPr lang="en-GB" sz="1400" dirty="0" smtClean="0">
              <a:solidFill>
                <a:srgbClr val="E1641F"/>
              </a:solidFill>
              <a:latin typeface="Twinkl Precursive" panose="02000000000000000000" pitchFamily="2" charset="0"/>
            </a:endParaRPr>
          </a:p>
          <a:p>
            <a:pPr marL="45720" indent="0">
              <a:buNone/>
            </a:pPr>
            <a:r>
              <a:rPr lang="en-GB" sz="1400" dirty="0">
                <a:solidFill>
                  <a:srgbClr val="E1641F"/>
                </a:solidFill>
                <a:latin typeface="Twinkl Precursive" panose="02000000000000000000" pitchFamily="2" charset="0"/>
              </a:rPr>
              <a:t>M</a:t>
            </a:r>
            <a:r>
              <a:rPr lang="en-GB" sz="1400" dirty="0" smtClean="0">
                <a:solidFill>
                  <a:srgbClr val="E1641F"/>
                </a:solidFill>
                <a:latin typeface="Twinkl Precursive" panose="02000000000000000000" pitchFamily="2" charset="0"/>
              </a:rPr>
              <a:t>ake this with your child. Discuss capacity and weight to consolidate last weeks learning. </a:t>
            </a:r>
          </a:p>
          <a:p>
            <a:pPr marL="45720" indent="0">
              <a:buNone/>
            </a:pPr>
            <a:r>
              <a:rPr lang="en-GB" sz="1400" dirty="0" smtClean="0">
                <a:solidFill>
                  <a:srgbClr val="E1641F"/>
                </a:solidFill>
                <a:latin typeface="Twinkl Precursive" panose="02000000000000000000" pitchFamily="2" charset="0"/>
              </a:rPr>
              <a:t>Once made, enjoy dough disco sessions: </a:t>
            </a:r>
          </a:p>
          <a:p>
            <a:pPr marL="45720" indent="0">
              <a:buNone/>
            </a:pPr>
            <a:r>
              <a:rPr lang="en-GB" sz="1400" dirty="0">
                <a:solidFill>
                  <a:srgbClr val="E1641F"/>
                </a:solidFill>
                <a:latin typeface="Twinkl Precursive" panose="02000000000000000000" pitchFamily="2" charset="0"/>
                <a:hlinkClick r:id="rId3"/>
              </a:rPr>
              <a:t>https://</a:t>
            </a:r>
            <a:r>
              <a:rPr lang="en-GB" sz="1400" dirty="0" smtClean="0">
                <a:solidFill>
                  <a:srgbClr val="E1641F"/>
                </a:solidFill>
                <a:latin typeface="Twinkl Precursive" panose="02000000000000000000" pitchFamily="2" charset="0"/>
                <a:hlinkClick r:id="rId3"/>
              </a:rPr>
              <a:t>www.youtube.com/watch?v=i-IfzeG1aC4</a:t>
            </a:r>
            <a:endParaRPr lang="en-GB" sz="1400" dirty="0" smtClean="0">
              <a:solidFill>
                <a:srgbClr val="E1641F"/>
              </a:solidFill>
              <a:latin typeface="Twinkl Precursive" panose="02000000000000000000" pitchFamily="2" charset="0"/>
            </a:endParaRPr>
          </a:p>
          <a:p>
            <a:pPr marL="45720" indent="0">
              <a:buNone/>
            </a:pPr>
            <a:r>
              <a:rPr lang="en-GB" sz="1600" dirty="0" smtClean="0">
                <a:solidFill>
                  <a:srgbClr val="E1641F"/>
                </a:solidFill>
                <a:latin typeface="Twinkl Precursive" panose="02000000000000000000" pitchFamily="2" charset="0"/>
              </a:rPr>
              <a:t>Links: Maths and Physical development.</a:t>
            </a:r>
          </a:p>
          <a:p>
            <a:pPr marL="45720" indent="0">
              <a:buNone/>
            </a:pPr>
            <a:endParaRPr lang="en-GB" sz="1800" dirty="0" smtClean="0">
              <a:latin typeface="Twinkl Precursive" panose="02000000000000000000" pitchFamily="2" charset="0"/>
            </a:endParaRPr>
          </a:p>
          <a:p>
            <a:pPr marL="45720" indent="0">
              <a:buNone/>
            </a:pPr>
            <a:endParaRPr lang="en-GB" sz="1800" dirty="0">
              <a:latin typeface="Twinkl Precursive" panose="02000000000000000000" pitchFamily="2" charset="0"/>
            </a:endParaRPr>
          </a:p>
        </p:txBody>
      </p:sp>
      <p:sp>
        <p:nvSpPr>
          <p:cNvPr id="6" name="TextBox 5"/>
          <p:cNvSpPr txBox="1"/>
          <p:nvPr/>
        </p:nvSpPr>
        <p:spPr>
          <a:xfrm>
            <a:off x="7227918" y="555171"/>
            <a:ext cx="4402182" cy="1600438"/>
          </a:xfrm>
          <a:prstGeom prst="rect">
            <a:avLst/>
          </a:prstGeom>
          <a:noFill/>
        </p:spPr>
        <p:txBody>
          <a:bodyPr wrap="square" rtlCol="0">
            <a:spAutoFit/>
          </a:bodyPr>
          <a:lstStyle/>
          <a:p>
            <a:r>
              <a:rPr lang="en-GB" sz="1400" b="1" u="sng" dirty="0" smtClean="0">
                <a:solidFill>
                  <a:srgbClr val="E1641F"/>
                </a:solidFill>
                <a:latin typeface="Twinkl Precursive" panose="02000000000000000000" pitchFamily="2" charset="0"/>
              </a:rPr>
              <a:t>Potions lab</a:t>
            </a:r>
          </a:p>
          <a:p>
            <a:r>
              <a:rPr lang="en-GB" sz="1400" dirty="0" smtClean="0">
                <a:solidFill>
                  <a:srgbClr val="E1641F"/>
                </a:solidFill>
                <a:latin typeface="Twinkl Precursive" panose="02000000000000000000" pitchFamily="2" charset="0"/>
              </a:rPr>
              <a:t>Can you create a potions lab for your child to explore and role play? </a:t>
            </a:r>
          </a:p>
          <a:p>
            <a:endParaRPr lang="en-GB" sz="1400" dirty="0">
              <a:solidFill>
                <a:srgbClr val="E1641F"/>
              </a:solidFill>
              <a:latin typeface="Twinkl Precursive" panose="02000000000000000000" pitchFamily="2" charset="0"/>
            </a:endParaRPr>
          </a:p>
          <a:p>
            <a:r>
              <a:rPr lang="en-GB" sz="1400" dirty="0" smtClean="0">
                <a:solidFill>
                  <a:srgbClr val="E1641F"/>
                </a:solidFill>
                <a:latin typeface="Twinkl Precursive" panose="02000000000000000000" pitchFamily="2" charset="0"/>
              </a:rPr>
              <a:t>Links: EAD using imagination, Communication language and literacy. </a:t>
            </a:r>
            <a:endParaRPr lang="en-GB" sz="1400" dirty="0">
              <a:solidFill>
                <a:srgbClr val="E1641F"/>
              </a:solidFill>
              <a:latin typeface="Twinkl Precursive" panose="02000000000000000000" pitchFamily="2" charset="0"/>
            </a:endParaRPr>
          </a:p>
        </p:txBody>
      </p:sp>
      <p:sp>
        <p:nvSpPr>
          <p:cNvPr id="7" name="TextBox 6"/>
          <p:cNvSpPr txBox="1"/>
          <p:nvPr/>
        </p:nvSpPr>
        <p:spPr>
          <a:xfrm>
            <a:off x="6156763" y="2487584"/>
            <a:ext cx="5473337" cy="1815882"/>
          </a:xfrm>
          <a:prstGeom prst="rect">
            <a:avLst/>
          </a:prstGeom>
          <a:noFill/>
        </p:spPr>
        <p:txBody>
          <a:bodyPr wrap="square" rtlCol="0">
            <a:spAutoFit/>
          </a:bodyPr>
          <a:lstStyle/>
          <a:p>
            <a:r>
              <a:rPr lang="en-GB" sz="1400" b="1" u="sng" dirty="0" smtClean="0">
                <a:solidFill>
                  <a:srgbClr val="E1641F"/>
                </a:solidFill>
                <a:latin typeface="Twinkl Precursive" panose="02000000000000000000" pitchFamily="2" charset="0"/>
              </a:rPr>
              <a:t>Baking</a:t>
            </a:r>
          </a:p>
          <a:p>
            <a:r>
              <a:rPr lang="en-GB" sz="1400" dirty="0" smtClean="0">
                <a:solidFill>
                  <a:srgbClr val="E1641F"/>
                </a:solidFill>
                <a:latin typeface="Twinkl Precursive" panose="02000000000000000000" pitchFamily="2" charset="0"/>
              </a:rPr>
              <a:t>Can you follow the instructions to create Witches/ Wizards Hat biscuits. </a:t>
            </a:r>
          </a:p>
          <a:p>
            <a:r>
              <a:rPr lang="en-GB" sz="1400" dirty="0" smtClean="0">
                <a:solidFill>
                  <a:srgbClr val="E1641F"/>
                </a:solidFill>
                <a:latin typeface="Twinkl Precursive" panose="02000000000000000000" pitchFamily="2" charset="0"/>
              </a:rPr>
              <a:t>Have a spooky tea party </a:t>
            </a:r>
            <a:r>
              <a:rPr lang="en-GB" sz="1400" dirty="0" smtClean="0">
                <a:solidFill>
                  <a:srgbClr val="E1641F"/>
                </a:solidFill>
                <a:latin typeface="Twinkl Precursive" panose="02000000000000000000" pitchFamily="2" charset="0"/>
                <a:sym typeface="Wingdings" panose="05000000000000000000" pitchFamily="2" charset="2"/>
              </a:rPr>
              <a:t> </a:t>
            </a:r>
          </a:p>
          <a:p>
            <a:endParaRPr lang="en-GB" sz="1400" dirty="0" smtClean="0">
              <a:solidFill>
                <a:srgbClr val="E1641F"/>
              </a:solidFill>
              <a:latin typeface="Twinkl Precursive" panose="02000000000000000000" pitchFamily="2" charset="0"/>
            </a:endParaRPr>
          </a:p>
          <a:p>
            <a:r>
              <a:rPr lang="en-GB" sz="1400" dirty="0" smtClean="0">
                <a:solidFill>
                  <a:srgbClr val="E1641F"/>
                </a:solidFill>
                <a:latin typeface="Twinkl Precursive" panose="02000000000000000000" pitchFamily="2" charset="0"/>
              </a:rPr>
              <a:t>Links: EAD Physical Development and Communication and Language. </a:t>
            </a:r>
          </a:p>
          <a:p>
            <a:r>
              <a:rPr lang="en-GB" sz="1400" dirty="0" smtClean="0">
                <a:solidFill>
                  <a:srgbClr val="E1641F"/>
                </a:solidFill>
                <a:latin typeface="Twinkl Precursive" panose="02000000000000000000" pitchFamily="2" charset="0"/>
              </a:rPr>
              <a:t>(</a:t>
            </a:r>
            <a:r>
              <a:rPr lang="en-GB" sz="1400" dirty="0" smtClean="0">
                <a:latin typeface="Twinkl Precursive" panose="02000000000000000000" pitchFamily="2" charset="0"/>
              </a:rPr>
              <a:t>Recipe card on website</a:t>
            </a:r>
            <a:r>
              <a:rPr lang="en-GB" sz="1400" dirty="0" smtClean="0">
                <a:solidFill>
                  <a:srgbClr val="E1641F"/>
                </a:solidFill>
                <a:latin typeface="Twinkl Precursive" panose="02000000000000000000" pitchFamily="2" charset="0"/>
              </a:rPr>
              <a:t>). </a:t>
            </a:r>
            <a:endParaRPr lang="en-GB" sz="1400" dirty="0">
              <a:solidFill>
                <a:srgbClr val="E1641F"/>
              </a:solidFill>
              <a:latin typeface="Twinkl Precursive" panose="02000000000000000000" pitchFamily="2" charset="0"/>
            </a:endParaRPr>
          </a:p>
        </p:txBody>
      </p:sp>
      <p:sp>
        <p:nvSpPr>
          <p:cNvPr id="2" name="TextBox 1"/>
          <p:cNvSpPr txBox="1"/>
          <p:nvPr/>
        </p:nvSpPr>
        <p:spPr>
          <a:xfrm>
            <a:off x="6143700" y="4635441"/>
            <a:ext cx="5486400" cy="1815882"/>
          </a:xfrm>
          <a:prstGeom prst="rect">
            <a:avLst/>
          </a:prstGeom>
          <a:noFill/>
        </p:spPr>
        <p:txBody>
          <a:bodyPr wrap="square" rtlCol="0">
            <a:spAutoFit/>
          </a:bodyPr>
          <a:lstStyle/>
          <a:p>
            <a:r>
              <a:rPr lang="en-GB" sz="1400" b="1" u="sng" dirty="0" smtClean="0">
                <a:solidFill>
                  <a:srgbClr val="E1641F"/>
                </a:solidFill>
                <a:latin typeface="Twinkl Precursive" panose="02000000000000000000" pitchFamily="2" charset="0"/>
              </a:rPr>
              <a:t>Size ordering </a:t>
            </a:r>
          </a:p>
          <a:p>
            <a:r>
              <a:rPr lang="en-GB" sz="1400" dirty="0">
                <a:solidFill>
                  <a:srgbClr val="E1641F"/>
                </a:solidFill>
                <a:latin typeface="Twinkl Precursive" panose="02000000000000000000" pitchFamily="2" charset="0"/>
              </a:rPr>
              <a:t> </a:t>
            </a:r>
            <a:r>
              <a:rPr lang="en-GB" sz="1400" dirty="0" smtClean="0">
                <a:solidFill>
                  <a:srgbClr val="E1641F"/>
                </a:solidFill>
                <a:latin typeface="Twinkl Precursive" panose="02000000000000000000" pitchFamily="2" charset="0"/>
              </a:rPr>
              <a:t>Practice cutting skills (fine motor skills) and consolidating understanding of size by cutting and ordering the magical muddle characters from biggest to smallest/ smallest to biggest. </a:t>
            </a:r>
          </a:p>
          <a:p>
            <a:r>
              <a:rPr lang="en-GB" sz="1400" dirty="0" smtClean="0">
                <a:solidFill>
                  <a:srgbClr val="E1641F"/>
                </a:solidFill>
                <a:latin typeface="Twinkl Precursive" panose="02000000000000000000" pitchFamily="2" charset="0"/>
              </a:rPr>
              <a:t>Make it easier by providing less to order and harder by adding more of the cut outs to order. </a:t>
            </a:r>
            <a:endParaRPr lang="en-GB" sz="1400" dirty="0">
              <a:solidFill>
                <a:srgbClr val="E1641F"/>
              </a:solidFill>
              <a:latin typeface="Twinkl Precursive" panose="02000000000000000000" pitchFamily="2" charset="0"/>
            </a:endParaRPr>
          </a:p>
        </p:txBody>
      </p:sp>
      <p:pic>
        <p:nvPicPr>
          <p:cNvPr id="5" name="Picture 4" descr="Did your early reading shape who you are? | Impromptu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09185" y="3944091"/>
            <a:ext cx="1771180" cy="2507232"/>
          </a:xfrm>
          <a:prstGeom prst="rect">
            <a:avLst/>
          </a:prstGeom>
        </p:spPr>
      </p:pic>
    </p:spTree>
    <p:extLst>
      <p:ext uri="{BB962C8B-B14F-4D97-AF65-F5344CB8AC3E}">
        <p14:creationId xmlns:p14="http://schemas.microsoft.com/office/powerpoint/2010/main" val="2228749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271542295"/>
      </p:ext>
    </p:extLst>
  </p:cSld>
  <p:clrMapOvr>
    <a:masterClrMapping/>
  </p:clrMapOvr>
</p:sld>
</file>

<file path=ppt/theme/theme1.xml><?xml version="1.0" encoding="utf-8"?>
<a:theme xmlns:a="http://schemas.openxmlformats.org/drawingml/2006/main" name="Basis">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50</TotalTime>
  <Words>325</Words>
  <Application>Microsoft Office PowerPoint</Application>
  <PresentationFormat>Widescreen</PresentationFormat>
  <Paragraphs>39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Corbel</vt:lpstr>
      <vt:lpstr>Twinkl Precursive</vt:lpstr>
      <vt:lpstr>Wingdings</vt:lpstr>
      <vt:lpstr>Basis</vt:lpstr>
      <vt:lpstr>Activities </vt:lpstr>
      <vt:lpstr>Make a wand and cast a spell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Activities</dc:title>
  <dc:creator>Kayleigh Forbes</dc:creator>
  <cp:lastModifiedBy>Nicki Blinco</cp:lastModifiedBy>
  <cp:revision>7</cp:revision>
  <dcterms:created xsi:type="dcterms:W3CDTF">2020-10-19T20:20:49Z</dcterms:created>
  <dcterms:modified xsi:type="dcterms:W3CDTF">2020-11-04T15:53:52Z</dcterms:modified>
</cp:coreProperties>
</file>